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352" r:id="rId3"/>
    <p:sldId id="344" r:id="rId4"/>
    <p:sldId id="322" r:id="rId5"/>
    <p:sldId id="323" r:id="rId6"/>
    <p:sldId id="324" r:id="rId7"/>
    <p:sldId id="325" r:id="rId8"/>
    <p:sldId id="326" r:id="rId9"/>
    <p:sldId id="329" r:id="rId10"/>
    <p:sldId id="330" r:id="rId11"/>
    <p:sldId id="331" r:id="rId12"/>
    <p:sldId id="332" r:id="rId13"/>
    <p:sldId id="333" r:id="rId14"/>
    <p:sldId id="334" r:id="rId15"/>
    <p:sldId id="335" r:id="rId16"/>
    <p:sldId id="336" r:id="rId17"/>
    <p:sldId id="337" r:id="rId18"/>
    <p:sldId id="346" r:id="rId19"/>
    <p:sldId id="338" r:id="rId20"/>
    <p:sldId id="339" r:id="rId21"/>
    <p:sldId id="351" r:id="rId22"/>
    <p:sldId id="345" r:id="rId23"/>
    <p:sldId id="340" r:id="rId24"/>
    <p:sldId id="341" r:id="rId25"/>
    <p:sldId id="342"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8190" autoAdjust="0"/>
  </p:normalViewPr>
  <p:slideViewPr>
    <p:cSldViewPr showGuides="1">
      <p:cViewPr varScale="1">
        <p:scale>
          <a:sx n="46" d="100"/>
          <a:sy n="46" d="100"/>
        </p:scale>
        <p:origin x="-366" y="-10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59088EAF-6ECA-4616-85EF-35AA19C641F3}" type="datetimeFigureOut">
              <a:rPr lang="en-US" altLang="zh-TW"/>
              <a:pPr/>
              <a:t>8/12/2015</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D9F912AB-2776-42F2-A957-313FC7EFEDB9}" type="slidenum">
              <a:rPr lang="zh-TW"/>
              <a:pPr/>
              <a:t>‹#›</a:t>
            </a:fld>
            <a:endParaRPr lang="zh-TW"/>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3ABD2D7A-D230-4F91-BD59-0A39C2703BA8}" type="datetimeFigureOut">
              <a:rPr/>
              <a:pPr/>
              <a:t>2015/6/27</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F93199CD-3E1B-4AE6-990F-76F925F5EA9F}" type="slidenum">
              <a:rPr/>
              <a:pPr/>
              <a:t>‹#›</a:t>
            </a:fld>
            <a:endParaRPr lang="zh-TW"/>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9309539-4C43-4C40-B480-EFA9866F2CE8}" type="slidenum">
              <a:rPr lang="en-US" altLang="zh-TW"/>
              <a:pPr/>
              <a:t>3</a:t>
            </a:fld>
            <a:endParaRPr lang="en-US" altLang="zh-TW"/>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zh-TW"/>
              <a:t>Feedback to learners in the clinical setting may be defined as the ongoing provision of information to learners about their performance in a given clinical activity, with the goal of guiding and improving future efforts. It is important to distinguish between feedback and evaluation; the latter is information given to the learner which is a judgment on overall performance.  While feedback can, and perhaps should, be included in an evaluation, the purpose of feedback is essentially formative rather than summative. </a:t>
            </a:r>
          </a:p>
        </p:txBody>
      </p:sp>
    </p:spTree>
    <p:extLst>
      <p:ext uri="{BB962C8B-B14F-4D97-AF65-F5344CB8AC3E}">
        <p14:creationId xmlns="" xmlns:p14="http://schemas.microsoft.com/office/powerpoint/2010/main" val="190319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539B688-9566-4891-84EB-FDAB1985B33F}" type="slidenum">
              <a:rPr lang="en-US" altLang="zh-TW"/>
              <a:pPr/>
              <a:t>12</a:t>
            </a:fld>
            <a:endParaRPr lang="en-US" altLang="zh-TW"/>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zh-TW"/>
              <a:t>When delivering feedback, it is very helpful to ask for the learner’s perspective (self-assessment) first, in order to understand his or her thinking and determine the most useful points for feedback. Although, as noted earlier, teachers cannot depend on learner self-assessment, it does provide an efficient starting point, and allows the teacher to pitch the messages at the appropriate level of medical sophistication. IMGs can have surprising gaps, and this strategy may give the teacher some insight into their thinking. However, as mentioned earlier, it is important to note that some IMGs may not be at all comfortable with revealing their weaknesses. This can result from their vulnerability in the educational system as well as from a background in a different educational culture.</a:t>
            </a:r>
          </a:p>
          <a:p>
            <a:endParaRPr lang="en-US" altLang="zh-TW"/>
          </a:p>
          <a:p>
            <a:r>
              <a:rPr lang="en-US" altLang="zh-TW"/>
              <a:t>Often learners will provide the corrective feedback on their own, leaving the teacher to the pleasant task of pointing out what went well.</a:t>
            </a:r>
          </a:p>
          <a:p>
            <a:endParaRPr lang="en-US" altLang="zh-TW"/>
          </a:p>
          <a:p>
            <a:endParaRPr lang="en-US" altLang="zh-TW"/>
          </a:p>
        </p:txBody>
      </p:sp>
    </p:spTree>
    <p:extLst>
      <p:ext uri="{BB962C8B-B14F-4D97-AF65-F5344CB8AC3E}">
        <p14:creationId xmlns="" xmlns:p14="http://schemas.microsoft.com/office/powerpoint/2010/main" val="127643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428B2CA-40B5-44CA-8FFA-7D49FF57FF1A}" type="slidenum">
              <a:rPr lang="en-US" altLang="zh-TW"/>
              <a:pPr/>
              <a:t>13</a:t>
            </a:fld>
            <a:endParaRPr lang="en-US" altLang="zh-TW"/>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zh-TW"/>
              <a:t>The closer in time feedback is delivered to the actual event, the more useful it is in engendering change.  While this is obvious, it is not always possible to do. Time and circumstances can mean deferring feedback to a later time, but a quick piece of feedback delivered immediately, followed by a longer discussion later can be very useful. When available, videotape review of a patient encounter can also bring back the immediacy of the event. </a:t>
            </a:r>
          </a:p>
          <a:p>
            <a:endParaRPr lang="en-US" altLang="zh-TW"/>
          </a:p>
          <a:p>
            <a:r>
              <a:rPr lang="en-US" altLang="zh-TW"/>
              <a:t>However, to preserve a supportive and positive educational environment in the face of providing correction or critique to a learner, it is important to carefully consider the environment in which it is being delivered; privacy, and time to allow an emotional response to diminish, may be required. </a:t>
            </a:r>
          </a:p>
        </p:txBody>
      </p:sp>
    </p:spTree>
    <p:extLst>
      <p:ext uri="{BB962C8B-B14F-4D97-AF65-F5344CB8AC3E}">
        <p14:creationId xmlns="" xmlns:p14="http://schemas.microsoft.com/office/powerpoint/2010/main" val="52486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20F8B5D-7175-452A-8808-D4B2295BC408}" type="slidenum">
              <a:rPr lang="en-US" altLang="zh-TW"/>
              <a:pPr/>
              <a:t>14</a:t>
            </a:fld>
            <a:endParaRPr lang="en-US" altLang="zh-TW"/>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zh-TW"/>
              <a:t>North American students and residents indicate that they are more likely to make changes if they receive feedback that they perceive as being positive and reinforcing. Feedback that is seen as critical can evoke defensiveness or denial.  </a:t>
            </a:r>
          </a:p>
          <a:p>
            <a:endParaRPr lang="en-US" altLang="zh-TW"/>
          </a:p>
          <a:p>
            <a:r>
              <a:rPr lang="en-US" altLang="zh-TW"/>
              <a:t>As well, teachers may move in quickly to correct errors, or may allow desirable behaviours to drift by without comment.</a:t>
            </a:r>
          </a:p>
          <a:p>
            <a:endParaRPr lang="en-US" altLang="zh-TW"/>
          </a:p>
          <a:p>
            <a:r>
              <a:rPr lang="en-US" altLang="zh-TW"/>
              <a:t>Phrasing the message in positive terms (“do more…”, “try it this way…”) can provide the learner with useful coaching while making less likely any change-avoiding defensiveness or denial.  Including observations on the effect of both the desirable and the undesirable behaviours can also make the message more powerful. </a:t>
            </a:r>
          </a:p>
        </p:txBody>
      </p:sp>
    </p:spTree>
    <p:extLst>
      <p:ext uri="{BB962C8B-B14F-4D97-AF65-F5344CB8AC3E}">
        <p14:creationId xmlns="" xmlns:p14="http://schemas.microsoft.com/office/powerpoint/2010/main" val="334465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92B6A28-4D06-4640-BEF8-EA5C5A75A045}" type="slidenum">
              <a:rPr lang="en-US" altLang="zh-TW"/>
              <a:pPr/>
              <a:t>15</a:t>
            </a:fld>
            <a:endParaRPr lang="en-US" altLang="zh-TW"/>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zh-TW"/>
              <a:t>As teachers, we often can see many aspects of a learner’s performance that are worthy of feedback; however, people can only absorb a few new points at a time. Selecting the prime teaching points should be based on a previous assessment of learner needs and objectives, and can only be useful if the identified behaviour is one over which the learner has some control.  As well, the learner needs to understand clearly what behaviours should be repeated in the future (positive feedback) and which should not (negative feedback).</a:t>
            </a:r>
          </a:p>
          <a:p>
            <a:endParaRPr lang="en-US" altLang="zh-TW"/>
          </a:p>
          <a:p>
            <a:r>
              <a:rPr lang="en-US" altLang="zh-TW"/>
              <a:t>For learners who are working in a second language it is particularly important to be highly focused in the amount of feedback that is provided. Such learners often have difficulty absorbing large amounts of verbal information and can be easily overwhelmed by excessive amounts of information. Be brief! Providing written information may be helpful.</a:t>
            </a:r>
          </a:p>
        </p:txBody>
      </p:sp>
    </p:spTree>
    <p:extLst>
      <p:ext uri="{BB962C8B-B14F-4D97-AF65-F5344CB8AC3E}">
        <p14:creationId xmlns="" xmlns:p14="http://schemas.microsoft.com/office/powerpoint/2010/main" val="410279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AC9D94-D0AB-472A-85A5-0294582B0E50}" type="slidenum">
              <a:rPr lang="en-US" altLang="zh-TW"/>
              <a:pPr/>
              <a:t>16</a:t>
            </a:fld>
            <a:endParaRPr lang="en-US" altLang="zh-TW"/>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zh-TW"/>
              <a:t>Traditionally, clinical teachers have aimed to deliver feedback in three tiers: comment on a positive behaviour, a negative behaviour, and finally another positive behaviour. This is sometimes known as a PNP sandwich. Since time is a major issue for all clinical teachers, this approach does ensure that if the teaching is interrupted by clinical exigencies, the learner will be at least left with a positive message.  It is important to avoid overwhelming the learner with many points, in order to have impact; the three points of a PNP sandwich should be the maximum in one feedback session.</a:t>
            </a:r>
          </a:p>
          <a:p>
            <a:endParaRPr lang="en-US" altLang="zh-TW"/>
          </a:p>
          <a:p>
            <a:r>
              <a:rPr lang="en-US" altLang="zh-TW"/>
              <a:t>The next slide presents another simple model for delivering feedback.  </a:t>
            </a:r>
          </a:p>
        </p:txBody>
      </p:sp>
    </p:spTree>
    <p:extLst>
      <p:ext uri="{BB962C8B-B14F-4D97-AF65-F5344CB8AC3E}">
        <p14:creationId xmlns="" xmlns:p14="http://schemas.microsoft.com/office/powerpoint/2010/main" val="289646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4C80BD-69E2-4E37-A1FD-A76A10D5A8BE}" type="slidenum">
              <a:rPr lang="en-US" altLang="zh-TW"/>
              <a:pPr/>
              <a:t>18</a:t>
            </a:fld>
            <a:endParaRPr lang="en-US" altLang="zh-TW"/>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zh-TW"/>
              <a:t>This grid is based on ideas developed originally by the Bayer Institute for Health Care Communication.  It can be modified to be used to document feedback sessions, or can simply be used as a guide to help teachers select and priorize useful points for discussion.</a:t>
            </a:r>
          </a:p>
        </p:txBody>
      </p:sp>
    </p:spTree>
    <p:extLst>
      <p:ext uri="{BB962C8B-B14F-4D97-AF65-F5344CB8AC3E}">
        <p14:creationId xmlns="" xmlns:p14="http://schemas.microsoft.com/office/powerpoint/2010/main" val="385235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6B87459-00FE-4568-AE49-672486A7B02B}" type="slidenum">
              <a:rPr lang="en-US" altLang="zh-TW"/>
              <a:pPr/>
              <a:t>19</a:t>
            </a:fld>
            <a:endParaRPr lang="en-US" altLang="zh-TW"/>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zh-TW"/>
              <a:t>Ideally, some follow-up plans to track results from the feedback should be negotiated between the IMG and the teacher. This may be quite formal, or may simply be an agreement to take another look in the future.</a:t>
            </a:r>
          </a:p>
          <a:p>
            <a:endParaRPr lang="en-US" altLang="zh-TW"/>
          </a:p>
          <a:p>
            <a:r>
              <a:rPr lang="en-US" altLang="zh-TW"/>
              <a:t>Helping the learner think of strategies for making change is necessary, and building on his or her ideas for implementation is the most powerful way to do this.</a:t>
            </a:r>
          </a:p>
          <a:p>
            <a:endParaRPr lang="en-US" altLang="zh-TW"/>
          </a:p>
          <a:p>
            <a:r>
              <a:rPr lang="en-US" altLang="zh-TW"/>
              <a:t>Both the student AND the teacher need to savour success.  By looking back at changes that have been made, both can feel rewarded for a job well done.</a:t>
            </a:r>
          </a:p>
        </p:txBody>
      </p:sp>
    </p:spTree>
    <p:extLst>
      <p:ext uri="{BB962C8B-B14F-4D97-AF65-F5344CB8AC3E}">
        <p14:creationId xmlns="" xmlns:p14="http://schemas.microsoft.com/office/powerpoint/2010/main" val="93457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16CF67A-6CA6-411E-B3D5-0A3CE1DCAE5F}" type="slidenum">
              <a:rPr lang="en-US" altLang="zh-TW"/>
              <a:pPr/>
              <a:t>22</a:t>
            </a:fld>
            <a:endParaRPr lang="en-US" altLang="zh-TW"/>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zh-TW" altLang="zh-TW"/>
          </a:p>
        </p:txBody>
      </p:sp>
    </p:spTree>
    <p:extLst>
      <p:ext uri="{BB962C8B-B14F-4D97-AF65-F5344CB8AC3E}">
        <p14:creationId xmlns="" xmlns:p14="http://schemas.microsoft.com/office/powerpoint/2010/main" val="49752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3413C5-D925-4AB9-AE6C-4B61C01AC39E}" type="slidenum">
              <a:rPr lang="en-US" altLang="zh-TW"/>
              <a:pPr/>
              <a:t>23</a:t>
            </a:fld>
            <a:endParaRPr lang="en-US" altLang="zh-TW"/>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zh-TW"/>
              <a:t>(Start by asking the group about their opportunities and strategies for observing learners…encourage them to think creatively!)</a:t>
            </a:r>
          </a:p>
          <a:p>
            <a:endParaRPr lang="en-US" altLang="zh-TW"/>
          </a:p>
          <a:p>
            <a:r>
              <a:rPr lang="en-US" altLang="zh-TW"/>
              <a:t>This slide lists some tips which may be helpful.</a:t>
            </a:r>
          </a:p>
          <a:p>
            <a:endParaRPr lang="en-US" altLang="zh-TW"/>
          </a:p>
          <a:p>
            <a:r>
              <a:rPr lang="en-US" altLang="zh-TW"/>
              <a:t>In order to be able to comment on a learner’s performance, it is necessary for that performance to have been observed in some way. This need not always involve directly observing the learner as clinical duties are carried out, although this must happen regularly, but may also include review of medical records, case discussion and comments from patients and staff. Learners do not value feedback from a teacher if they do not believe the teacher has an adequate knowledge of their performance. </a:t>
            </a:r>
          </a:p>
          <a:p>
            <a:endParaRPr lang="en-US" altLang="zh-TW"/>
          </a:p>
          <a:p>
            <a:r>
              <a:rPr lang="en-US" altLang="zh-TW"/>
              <a:t>Directly observing the IMG in their clinical work does take some extra time, but it is best to keep the observations short. Try to observe different aspects of different encounters, e.g. the introduction, the wrap-up, parts of the physical exam etc. The best validity comes from multiple samplings.</a:t>
            </a:r>
          </a:p>
          <a:p>
            <a:endParaRPr lang="en-US" altLang="zh-TW"/>
          </a:p>
          <a:p>
            <a:r>
              <a:rPr lang="en-US" altLang="zh-TW"/>
              <a:t>Because patients and families may tend to turn to the teacher rather than the learner during an encounter, it is important to be as unobtrusive as possible when observing. This slide outlines some tips for doing so.</a:t>
            </a:r>
          </a:p>
        </p:txBody>
      </p:sp>
    </p:spTree>
    <p:extLst>
      <p:ext uri="{BB962C8B-B14F-4D97-AF65-F5344CB8AC3E}">
        <p14:creationId xmlns="" xmlns:p14="http://schemas.microsoft.com/office/powerpoint/2010/main" val="67868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79A83DA-6E8E-4E74-8A53-D857D8090193}" type="slidenum">
              <a:rPr lang="en-US" altLang="zh-TW"/>
              <a:pPr/>
              <a:t>24</a:t>
            </a:fld>
            <a:endParaRPr lang="en-US" altLang="zh-TW"/>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zh-TW"/>
              <a:t>(Use this slide as a trigger to explain the practice sessions which are planned for the participants.  See the workshop outline in </a:t>
            </a:r>
            <a:r>
              <a:rPr lang="en-US" altLang="zh-TW" b="1"/>
              <a:t>Appendix E</a:t>
            </a:r>
            <a:r>
              <a:rPr lang="en-US" altLang="zh-TW"/>
              <a:t> for details. Either a video or role play, or both, may be used here.)</a:t>
            </a:r>
          </a:p>
        </p:txBody>
      </p:sp>
    </p:spTree>
    <p:extLst>
      <p:ext uri="{BB962C8B-B14F-4D97-AF65-F5344CB8AC3E}">
        <p14:creationId xmlns="" xmlns:p14="http://schemas.microsoft.com/office/powerpoint/2010/main" val="31585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4B966B-C133-4A7F-A20D-1CBF59312E31}" type="slidenum">
              <a:rPr lang="en-US" altLang="zh-TW"/>
              <a:pPr/>
              <a:t>4</a:t>
            </a:fld>
            <a:endParaRPr lang="en-US" altLang="zh-TW"/>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zh-TW"/>
              <a:t>All of us will recall times when, without getting any “official” feedback, we made assumptions about whether something had gone well – or not – and then later were surprised to discover that our perceptions had been off the mark. We make judgments about the quality of our work, and can base them on very minor behaviours on the part of others, such as a lifted eyebrow or a smile.  If teachers don’t intentionally give learners feedback, they are certainly giving them feedback unintentionally!</a:t>
            </a:r>
          </a:p>
          <a:p>
            <a:endParaRPr lang="en-US" altLang="zh-TW"/>
          </a:p>
          <a:p>
            <a:r>
              <a:rPr lang="en-US" altLang="zh-TW"/>
              <a:t>It is difficult to change behaviour; as a result, new, desirable actions need to be reinforced as much as possible. Even if the natural consequences of negative actions are positive, undesirable behaviours are hard to get rid of because they have become so easy, even if they aren’t the best or most effective.  It is therefore important for teachers to be very intentional and systematic in providing learners with feedback.</a:t>
            </a:r>
          </a:p>
          <a:p>
            <a:endParaRPr lang="en-US" altLang="zh-TW"/>
          </a:p>
          <a:p>
            <a:r>
              <a:rPr lang="en-US" altLang="zh-TW"/>
              <a:t>Studies suggest that students and residents disagree with their teachers about the frequency and the value of the feedback that they are given; teachers think it is more frequent and better than do their learners.</a:t>
            </a:r>
          </a:p>
        </p:txBody>
      </p:sp>
    </p:spTree>
    <p:extLst>
      <p:ext uri="{BB962C8B-B14F-4D97-AF65-F5344CB8AC3E}">
        <p14:creationId xmlns="" xmlns:p14="http://schemas.microsoft.com/office/powerpoint/2010/main" val="237981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05FC7D5-8C9F-40B2-8D62-BEA121928A7A}" type="slidenum">
              <a:rPr lang="en-US" altLang="zh-TW"/>
              <a:pPr/>
              <a:t>5</a:t>
            </a:fld>
            <a:endParaRPr lang="en-US" altLang="zh-TW"/>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zh-TW"/>
              <a:t>IMG learners have special circumstances which must be considered in order to be provided with feedback in the most effective way possible. However, the basic principles of feedback, which are effective for all learners, still apply.</a:t>
            </a:r>
          </a:p>
        </p:txBody>
      </p:sp>
    </p:spTree>
    <p:extLst>
      <p:ext uri="{BB962C8B-B14F-4D97-AF65-F5344CB8AC3E}">
        <p14:creationId xmlns="" xmlns:p14="http://schemas.microsoft.com/office/powerpoint/2010/main" val="407088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5C29027-BA5B-4312-AEA6-E49AA26F1B08}" type="slidenum">
              <a:rPr lang="en-US" altLang="zh-TW"/>
              <a:pPr/>
              <a:t>6</a:t>
            </a:fld>
            <a:endParaRPr lang="en-US" altLang="zh-TW"/>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zh-TW"/>
              <a:t>(At this point, break the participants into buzz groups of 2-3, or have a general discussion in a small group, based on the questions noted on the slide. Groups can report back with their ideas, which will likely lead to a discussion of the ideas on the following slide.)</a:t>
            </a:r>
          </a:p>
        </p:txBody>
      </p:sp>
    </p:spTree>
    <p:extLst>
      <p:ext uri="{BB962C8B-B14F-4D97-AF65-F5344CB8AC3E}">
        <p14:creationId xmlns="" xmlns:p14="http://schemas.microsoft.com/office/powerpoint/2010/main" val="278541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01210D0-D99C-4F39-B22B-5D59B098F53D}" type="slidenum">
              <a:rPr lang="en-US" altLang="zh-TW"/>
              <a:pPr/>
              <a:t>7</a:t>
            </a:fld>
            <a:endParaRPr lang="en-US" altLang="zh-TW"/>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zh-TW"/>
              <a:t>Please refer to the section on </a:t>
            </a:r>
            <a:r>
              <a:rPr lang="en-US" altLang="zh-TW" i="1"/>
              <a:t>Key Concepts</a:t>
            </a:r>
            <a:r>
              <a:rPr lang="en-US" altLang="zh-TW"/>
              <a:t> for more details on these points.</a:t>
            </a:r>
          </a:p>
          <a:p>
            <a:endParaRPr lang="en-US" altLang="zh-TW"/>
          </a:p>
          <a:p>
            <a:r>
              <a:rPr lang="en-US" altLang="zh-TW"/>
              <a:t>It is important to emphasize the diversity of international medical graduates – and that this list of possible differences cannot be assumed about any individual physician.</a:t>
            </a:r>
          </a:p>
        </p:txBody>
      </p:sp>
    </p:spTree>
    <p:extLst>
      <p:ext uri="{BB962C8B-B14F-4D97-AF65-F5344CB8AC3E}">
        <p14:creationId xmlns="" xmlns:p14="http://schemas.microsoft.com/office/powerpoint/2010/main" val="17751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9D99E6-1ABC-4458-9D10-7D48E48083F8}" type="slidenum">
              <a:rPr lang="en-US" altLang="zh-TW"/>
              <a:pPr/>
              <a:t>8</a:t>
            </a:fld>
            <a:endParaRPr lang="en-US" altLang="zh-TW"/>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zh-TW"/>
              <a:t>While these are commonly reported issues, there is tremendous variability in the abilities that individual IMGs bring to their clinical placements. It is important to hold IMGs to the same standards of excellence as Canadian graduates; however, approaches may need to be modified to meet their special circumstances.</a:t>
            </a:r>
          </a:p>
        </p:txBody>
      </p:sp>
    </p:spTree>
    <p:extLst>
      <p:ext uri="{BB962C8B-B14F-4D97-AF65-F5344CB8AC3E}">
        <p14:creationId xmlns="" xmlns:p14="http://schemas.microsoft.com/office/powerpoint/2010/main" val="181225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B7669F9-939C-4E5B-85DE-BC81D48B43EE}" type="slidenum">
              <a:rPr lang="en-US" altLang="zh-TW"/>
              <a:pPr/>
              <a:t>9</a:t>
            </a:fld>
            <a:endParaRPr lang="en-US" altLang="zh-TW"/>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zh-TW"/>
              <a:t>(Discuss the questions in buzz groups of 2 to 3, with a brief report back to the whole group. Many of the points on the subsequent slides will likely be raised in the ensuing discussion.)</a:t>
            </a:r>
          </a:p>
        </p:txBody>
      </p:sp>
    </p:spTree>
    <p:extLst>
      <p:ext uri="{BB962C8B-B14F-4D97-AF65-F5344CB8AC3E}">
        <p14:creationId xmlns="" xmlns:p14="http://schemas.microsoft.com/office/powerpoint/2010/main" val="219813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243E5E1-EAC9-469B-86CA-AA651C63E1D5}" type="slidenum">
              <a:rPr lang="en-US" altLang="zh-TW"/>
              <a:pPr/>
              <a:t>10</a:t>
            </a:fld>
            <a:endParaRPr lang="en-US" altLang="zh-TW"/>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zh-TW"/>
              <a:t>Given the experiences of many IMGs, it is crucial to build trust and create a supportive environment in order for feedback to be effective and to avoid defensiveness. By emphasizing that it is expected for ALL physicians to have gaps in their knowledge and skill, and by encouraging learners to ask for help and advice in their clinical work, teachers can build a safe learning environment. Teachers can role model by asking for, accepting, and using feedback themselves, in order to demonstrate its utility and normality. </a:t>
            </a:r>
          </a:p>
          <a:p>
            <a:endParaRPr lang="en-US" altLang="zh-TW" sz="900"/>
          </a:p>
          <a:p>
            <a:r>
              <a:rPr lang="en-US" altLang="zh-TW"/>
              <a:t>Some teachers of IMGs have noted that the power dynamics between teacher and learner may need to be explicitly explored as there are many cultural differences. Some learners may have difficulty accepting instruction and feedback from a female teacher for example. This may need to be discussed.</a:t>
            </a:r>
          </a:p>
        </p:txBody>
      </p:sp>
    </p:spTree>
    <p:extLst>
      <p:ext uri="{BB962C8B-B14F-4D97-AF65-F5344CB8AC3E}">
        <p14:creationId xmlns="" xmlns:p14="http://schemas.microsoft.com/office/powerpoint/2010/main" val="22501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C9A9440-729B-4EAC-B3B5-2991D58CC8AA}" type="slidenum">
              <a:rPr lang="en-US" altLang="zh-TW"/>
              <a:pPr/>
              <a:t>11</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zh-TW"/>
              <a:t>The IMG should know in advance how often they should expect feedback on their performance, as well as when there will be formal summative evaluations. They may otherwise assume that  formative feedback is actually reflecting the teacher’s summative assessment of their overall performance. This can greatly hinder the openness with which feedback is received as well as the willingness to try out new ideas. All learners tend to be defensive in receiving summative evaluations, which they see as impacting their ability to move on to the next level of training or practice.</a:t>
            </a:r>
          </a:p>
        </p:txBody>
      </p:sp>
    </p:spTree>
    <p:extLst>
      <p:ext uri="{BB962C8B-B14F-4D97-AF65-F5344CB8AC3E}">
        <p14:creationId xmlns="" xmlns:p14="http://schemas.microsoft.com/office/powerpoint/2010/main" val="2570038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65214" y="1828800"/>
            <a:ext cx="8229600" cy="2895600"/>
          </a:xfrm>
        </p:spPr>
        <p:txBody>
          <a:bodyPr anchor="b">
            <a:normAutofit/>
          </a:bodyPr>
          <a:lstStyle>
            <a:lvl1pPr latinLnBrk="0">
              <a:lnSpc>
                <a:spcPct val="80000"/>
              </a:lnSpc>
              <a:defRPr lang="zh-TW" sz="4800">
                <a:solidFill>
                  <a:schemeClr val="tx1"/>
                </a:solidFill>
              </a:defRPr>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lang="zh-TW" sz="2000" cap="all" spc="200" baseline="0">
                <a:solidFill>
                  <a:schemeClr val="accent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smtClean="0"/>
              <a:t>按一下以編輯母片副標題樣式</a:t>
            </a:r>
            <a:endParaRPr lang="zh-TW" dirty="0"/>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9142412" y="381001"/>
            <a:ext cx="1524001" cy="5638800"/>
          </a:xfrm>
        </p:spPr>
        <p:txBody>
          <a:bodyPr vert="eaVert">
            <a:normAutofit/>
          </a:bodyPr>
          <a:lstStyle>
            <a:lvl1pPr>
              <a:defRPr sz="3200"/>
            </a:lvl1p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a:xfrm>
            <a:off x="1522412" y="381001"/>
            <a:ext cx="7391399"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09441" y="274638"/>
            <a:ext cx="10955130" cy="1020762"/>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441" y="1600201"/>
            <a:ext cx="538339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6195986" y="1600200"/>
            <a:ext cx="5383398"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195986" y="3938589"/>
            <a:ext cx="5383398"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8735325" y="6242050"/>
            <a:ext cx="2844059" cy="476250"/>
          </a:xfrm>
        </p:spPr>
        <p:txBody>
          <a:bodyPr/>
          <a:lstStyle>
            <a:lvl1pPr>
              <a:defRPr/>
            </a:lvl1pPr>
          </a:lstStyle>
          <a:p>
            <a:endParaRPr lang="en-US" altLang="zh-TW"/>
          </a:p>
          <a:p>
            <a:fld id="{94398FEE-DF79-4FBA-9663-12FF5808BE2D}" type="slidenum">
              <a:rPr lang="en-US" altLang="zh-TW"/>
              <a:pPr/>
              <a:t>‹#›</a:t>
            </a:fld>
            <a:endParaRPr lang="en-US" altLang="zh-TW"/>
          </a:p>
        </p:txBody>
      </p:sp>
      <p:sp>
        <p:nvSpPr>
          <p:cNvPr id="7" name="頁尾版面配置區 6"/>
          <p:cNvSpPr>
            <a:spLocks noGrp="1"/>
          </p:cNvSpPr>
          <p:nvPr>
            <p:ph type="ftr" sz="quarter" idx="11"/>
          </p:nvPr>
        </p:nvSpPr>
        <p:spPr>
          <a:xfrm>
            <a:off x="4164515" y="6245225"/>
            <a:ext cx="3859795" cy="476250"/>
          </a:xfrm>
        </p:spPr>
        <p:txBody>
          <a:bodyPr/>
          <a:lstStyle>
            <a:lvl1pPr>
              <a:defRPr/>
            </a:lvl1pPr>
          </a:lstStyle>
          <a:p>
            <a:r>
              <a:rPr lang="en-US" altLang="zh-TW"/>
              <a:t>Delivering Feedback Effectivley Revised GR Feb 20</a:t>
            </a:r>
          </a:p>
        </p:txBody>
      </p:sp>
    </p:spTree>
    <p:extLst>
      <p:ext uri="{BB962C8B-B14F-4D97-AF65-F5344CB8AC3E}">
        <p14:creationId xmlns="" xmlns:p14="http://schemas.microsoft.com/office/powerpoint/2010/main" val="348990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idx="1"/>
          </p:nvPr>
        </p:nvSpPr>
        <p:spPr/>
        <p:txBody>
          <a:bodyPr/>
          <a:lstStyle>
            <a:lvl5pPr latinLnBrk="0">
              <a:defRPr lang="zh-TW"/>
            </a:lvl5pPr>
            <a:lvl6pPr latinLnBrk="0">
              <a:defRPr lang="zh-TW"/>
            </a:lvl6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dirty="0"/>
          </a:p>
        </p:txBody>
      </p:sp>
      <p:sp>
        <p:nvSpPr>
          <p:cNvPr id="5" name="頁尾版面配置區 4"/>
          <p:cNvSpPr>
            <a:spLocks noGrp="1"/>
          </p:cNvSpPr>
          <p:nvPr>
            <p:ph type="ftr" sz="quarter" idx="11"/>
          </p:nvPr>
        </p:nvSpPr>
        <p:spPr/>
        <p:txBody>
          <a:bodyPr/>
          <a:lstStyle/>
          <a:p>
            <a:endParaRPr lang="zh-TW" dirty="0"/>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dirty="0"/>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59614" y="2514600"/>
            <a:ext cx="8692399" cy="2819400"/>
          </a:xfrm>
        </p:spPr>
        <p:txBody>
          <a:bodyPr anchor="b">
            <a:normAutofit/>
          </a:bodyPr>
          <a:lstStyle>
            <a:lvl1pPr algn="l" latinLnBrk="0">
              <a:lnSpc>
                <a:spcPct val="80000"/>
              </a:lnSpc>
              <a:defRPr lang="zh-TW" sz="4800" b="0" cap="none" baseline="0"/>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065213" y="5410200"/>
            <a:ext cx="8687333" cy="609601"/>
          </a:xfrm>
        </p:spPr>
        <p:txBody>
          <a:bodyPr anchor="t">
            <a:normAutofit/>
          </a:bodyPr>
          <a:lstStyle>
            <a:lvl1pPr marL="0" indent="0" latinLnBrk="0">
              <a:spcBef>
                <a:spcPts val="0"/>
              </a:spcBef>
              <a:buNone/>
              <a:defRPr lang="zh-TW" sz="2000" cap="all" spc="200" baseline="0">
                <a:solidFill>
                  <a:schemeClr val="accent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dirty="0"/>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522412" y="381000"/>
            <a:ext cx="9144002" cy="1371600"/>
          </a:xfrm>
        </p:spPr>
        <p:txBody>
          <a:bodyPr/>
          <a:lstStyle/>
          <a:p>
            <a:r>
              <a:rPr lang="zh-TW" altLang="en-US" smtClean="0"/>
              <a:t>按一下以編輯母片標題樣式</a:t>
            </a:r>
            <a:endParaRPr lang="zh-TW" dirty="0"/>
          </a:p>
        </p:txBody>
      </p:sp>
      <p:sp>
        <p:nvSpPr>
          <p:cNvPr id="3" name="內容版面配置區 2"/>
          <p:cNvSpPr>
            <a:spLocks noGrp="1"/>
          </p:cNvSpPr>
          <p:nvPr>
            <p:ph sz="half" idx="1"/>
          </p:nvPr>
        </p:nvSpPr>
        <p:spPr>
          <a:xfrm>
            <a:off x="1504781" y="1905001"/>
            <a:ext cx="4419599"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內容版面配置區 3"/>
          <p:cNvSpPr>
            <a:spLocks noGrp="1"/>
          </p:cNvSpPr>
          <p:nvPr>
            <p:ph sz="half" idx="2"/>
          </p:nvPr>
        </p:nvSpPr>
        <p:spPr>
          <a:xfrm>
            <a:off x="6229183" y="1905001"/>
            <a:ext cx="4419600"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a:p>
        </p:txBody>
      </p:sp>
      <p:sp>
        <p:nvSpPr>
          <p:cNvPr id="6" name="頁尾版面配置區 5"/>
          <p:cNvSpPr>
            <a:spLocks noGrp="1"/>
          </p:cNvSpPr>
          <p:nvPr>
            <p:ph type="ftr" sz="quarter" idx="11"/>
          </p:nvPr>
        </p:nvSpPr>
        <p:spPr/>
        <p:txBody>
          <a:bodyPr/>
          <a:lstStyle/>
          <a:p>
            <a:endParaRPr lang="zh-TW" dirty="0"/>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22412" y="381000"/>
            <a:ext cx="9144002" cy="1371600"/>
          </a:xfrm>
        </p:spPr>
        <p:txBody>
          <a:bodyPr/>
          <a:lstStyle>
            <a:lvl1pPr latinLnBrk="0">
              <a:defRPr lang="zh-TW"/>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522411" y="1905000"/>
            <a:ext cx="4416552"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522411" y="2743201"/>
            <a:ext cx="4416552"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文字版面配置區 4"/>
          <p:cNvSpPr>
            <a:spLocks noGrp="1"/>
          </p:cNvSpPr>
          <p:nvPr>
            <p:ph type="body" sz="quarter" idx="3"/>
          </p:nvPr>
        </p:nvSpPr>
        <p:spPr>
          <a:xfrm>
            <a:off x="6249861" y="1905000"/>
            <a:ext cx="4416552"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49861" y="2743201"/>
            <a:ext cx="4416552"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7" name="日期版面配置區 6"/>
          <p:cNvSpPr>
            <a:spLocks noGrp="1"/>
          </p:cNvSpPr>
          <p:nvPr>
            <p:ph type="dt" sz="half" idx="10"/>
          </p:nvPr>
        </p:nvSpPr>
        <p:spPr/>
        <p:txBody>
          <a:bodyPr/>
          <a:lstStyle/>
          <a:p>
            <a:fld id="{03F41C87-7AD9-4845-A077-840E4A0F3F06}" type="datetimeFigureOut">
              <a:rPr/>
              <a:pPr/>
              <a:t>2015/6/27</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日期版面配置區 2"/>
          <p:cNvSpPr>
            <a:spLocks noGrp="1"/>
          </p:cNvSpPr>
          <p:nvPr>
            <p:ph type="dt" sz="half" idx="10"/>
          </p:nvPr>
        </p:nvSpPr>
        <p:spPr/>
        <p:txBody>
          <a:bodyPr/>
          <a:lstStyle/>
          <a:p>
            <a:fld id="{03F41C87-7AD9-4845-A077-840E4A0F3F06}" type="datetimeFigureOut">
              <a:rPr/>
              <a:pPr/>
              <a:t>2015/6/27</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3F41C87-7AD9-4845-A077-840E4A0F3F06}" type="datetimeFigureOut">
              <a:rPr/>
              <a:pPr/>
              <a:t>2015/6/27</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55604" y="1905000"/>
            <a:ext cx="3596607" cy="2667000"/>
          </a:xfrm>
        </p:spPr>
        <p:txBody>
          <a:bodyPr anchor="b">
            <a:no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3" name="內容版面配置區 2"/>
          <p:cNvSpPr>
            <a:spLocks noGrp="1"/>
          </p:cNvSpPr>
          <p:nvPr>
            <p:ph idx="1"/>
          </p:nvPr>
        </p:nvSpPr>
        <p:spPr>
          <a:xfrm>
            <a:off x="4951414" y="685800"/>
            <a:ext cx="6400800" cy="53340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文字版面配置區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dirty="0"/>
          </a:p>
        </p:txBody>
      </p:sp>
      <p:sp>
        <p:nvSpPr>
          <p:cNvPr id="2" name="標題 1"/>
          <p:cNvSpPr>
            <a:spLocks noGrp="1"/>
          </p:cNvSpPr>
          <p:nvPr>
            <p:ph type="title"/>
          </p:nvPr>
        </p:nvSpPr>
        <p:spPr>
          <a:xfrm>
            <a:off x="1055604" y="1905000"/>
            <a:ext cx="3596607" cy="2667000"/>
          </a:xfrm>
        </p:spPr>
        <p:txBody>
          <a:bodyPr anchor="b">
            <a:norm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4" name="文字版面配置區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dirty="0"/>
          </a:p>
        </p:txBody>
      </p:sp>
      <p:sp>
        <p:nvSpPr>
          <p:cNvPr id="6" name="頁尾版面配置區 5"/>
          <p:cNvSpPr>
            <a:spLocks noGrp="1"/>
          </p:cNvSpPr>
          <p:nvPr>
            <p:ph type="ftr" sz="quarter" idx="11"/>
          </p:nvPr>
        </p:nvSpPr>
        <p:spPr/>
        <p:txBody>
          <a:bodyPr/>
          <a:lstStyle/>
          <a:p>
            <a:endParaRPr lang="zh-TW" dirty="0"/>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03F41C87-7AD9-4845-A077-840E4A0F3F06}" type="datetimeFigureOut">
              <a:rPr lang="en-US" altLang="zh-TW" smtClean="0"/>
              <a:pPr/>
              <a:t>8/12/2015</a:t>
            </a:fld>
            <a:endParaRPr lang="zh-TW" altLang="en-US" dirty="0"/>
          </a:p>
        </p:txBody>
      </p:sp>
      <p:sp>
        <p:nvSpPr>
          <p:cNvPr id="5" name="頁尾版面配置區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2A013F82-EE5E-44EE-A61D-E31C6657F26F}" type="slidenum">
              <a:rPr lang="en-US" altLang="zh-TW" smtClean="0"/>
              <a:pPr/>
              <a:t>‹#›</a:t>
            </a:fld>
            <a:endParaRPr lang="en-US" altLang="zh-TW" dirty="0"/>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TW" sz="3600" kern="1200" spc="100" baseline="0">
          <a:solidFill>
            <a:schemeClr val="tx1"/>
          </a:solidFill>
          <a:latin typeface="微軟正黑體" panose="020B0604030504040204" pitchFamily="34" charset="-120"/>
          <a:ea typeface="微軟正黑體" panose="020B0604030504040204" pitchFamily="34" charset="-120"/>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zh-TW" sz="2400" kern="1200">
          <a:solidFill>
            <a:schemeClr val="tx1"/>
          </a:solidFill>
          <a:latin typeface="微軟正黑體" panose="020B0604030504040204" pitchFamily="34" charset="-120"/>
          <a:ea typeface="微軟正黑體" panose="020B0604030504040204" pitchFamily="34" charset="-120"/>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5pPr>
      <a:lvl6pPr marL="1207008"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5.jpeg"/><Relationship Id="rId4" Type="http://schemas.openxmlformats.org/officeDocument/2006/relationships/tags" Target="../tags/tag8.xml"/><Relationship Id="rId9"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
            </a:r>
            <a:br>
              <a:rPr lang="en-US" altLang="zh-TW" dirty="0" smtClean="0"/>
            </a:br>
            <a:r>
              <a:rPr lang="en-US" altLang="zh-TW" dirty="0" smtClean="0"/>
              <a:t>II. Delivering effective feedback</a:t>
            </a:r>
            <a:br>
              <a:rPr lang="en-US" altLang="zh-TW" dirty="0" smtClean="0"/>
            </a:br>
            <a:endParaRPr lang="zh-TW" altLang="en-US" dirty="0"/>
          </a:p>
        </p:txBody>
      </p:sp>
      <p:sp>
        <p:nvSpPr>
          <p:cNvPr id="5" name="文字版面配置區 4"/>
          <p:cNvSpPr>
            <a:spLocks noGrp="1"/>
          </p:cNvSpPr>
          <p:nvPr>
            <p:ph type="body" idx="1"/>
          </p:nvPr>
        </p:nvSpPr>
        <p:spPr/>
        <p:txBody>
          <a:bodyPr/>
          <a:lstStyle/>
          <a:p>
            <a:r>
              <a:rPr lang="zh-TW" altLang="en-US" dirty="0" smtClean="0"/>
              <a:t>醫學教育部 林季緯主任 </a:t>
            </a:r>
            <a:r>
              <a:rPr lang="en-US" altLang="zh-TW" dirty="0" smtClean="0"/>
              <a:t>104.7.27</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sz="2000" i="1">
              <a:ea typeface="新細明體" panose="02020500000000000000" pitchFamily="18" charset="-120"/>
            </a:endParaRPr>
          </a:p>
        </p:txBody>
      </p:sp>
      <p:sp>
        <p:nvSpPr>
          <p:cNvPr id="22531" name="Rectangle 3"/>
          <p:cNvSpPr>
            <a:spLocks noGrp="1" noChangeArrowheads="1"/>
          </p:cNvSpPr>
          <p:nvPr>
            <p:ph type="body" idx="1"/>
          </p:nvPr>
        </p:nvSpPr>
        <p:spPr>
          <a:xfrm>
            <a:off x="1629916" y="2348879"/>
            <a:ext cx="8577709" cy="3775695"/>
          </a:xfrm>
          <a:noFill/>
        </p:spPr>
        <p:txBody>
          <a:bodyPr/>
          <a:lstStyle/>
          <a:p>
            <a:pPr>
              <a:spcBef>
                <a:spcPct val="50000"/>
              </a:spcBef>
              <a:buFont typeface="Arial" panose="020B0604020202020204" pitchFamily="34" charset="0"/>
              <a:buNone/>
            </a:pPr>
            <a:r>
              <a:rPr lang="en-US" altLang="zh-TW" i="1" dirty="0">
                <a:solidFill>
                  <a:srgbClr val="FFFF00"/>
                </a:solidFill>
                <a:latin typeface="+mn-lt"/>
                <a:ea typeface="新細明體" panose="02020500000000000000" pitchFamily="18" charset="-120"/>
              </a:rPr>
              <a:t>Build an environment of trust and support</a:t>
            </a:r>
          </a:p>
          <a:p>
            <a:pPr>
              <a:spcBef>
                <a:spcPct val="50000"/>
              </a:spcBef>
            </a:pPr>
            <a:r>
              <a:rPr lang="zh-TW" altLang="en-US" dirty="0">
                <a:latin typeface="Calibri" panose="020F0502020204030204" pitchFamily="34" charset="0"/>
                <a:ea typeface="標楷體" panose="03000509000000000000" pitchFamily="65" charset="-120"/>
                <a:cs typeface="Calibri" panose="020F0502020204030204" pitchFamily="34" charset="0"/>
              </a:rPr>
              <a:t>以身作則，尋求回饋或給予</a:t>
            </a:r>
            <a:r>
              <a:rPr lang="zh-TW" altLang="en-US" dirty="0" smtClean="0">
                <a:latin typeface="Calibri" panose="020F0502020204030204" pitchFamily="34" charset="0"/>
                <a:ea typeface="標楷體" panose="03000509000000000000" pitchFamily="65" charset="-120"/>
                <a:cs typeface="Calibri" panose="020F0502020204030204" pitchFamily="34" charset="0"/>
              </a:rPr>
              <a:t>回饋 </a:t>
            </a:r>
            <a:r>
              <a:rPr lang="en-US" altLang="zh-TW" dirty="0" smtClean="0">
                <a:latin typeface="Calibri" panose="020F0502020204030204" pitchFamily="34" charset="0"/>
                <a:ea typeface="標楷體" panose="03000509000000000000" pitchFamily="65" charset="-120"/>
                <a:cs typeface="Calibri" panose="020F0502020204030204" pitchFamily="34" charset="0"/>
              </a:rPr>
              <a:t>(asking </a:t>
            </a:r>
            <a:r>
              <a:rPr lang="en-US" altLang="zh-TW" dirty="0">
                <a:latin typeface="Calibri" panose="020F0502020204030204" pitchFamily="34" charset="0"/>
                <a:ea typeface="標楷體" panose="03000509000000000000" pitchFamily="65" charset="-120"/>
                <a:cs typeface="Calibri" panose="020F0502020204030204" pitchFamily="34" charset="0"/>
              </a:rPr>
              <a:t>for, and using, </a:t>
            </a:r>
            <a:r>
              <a:rPr lang="en-US" altLang="zh-TW" dirty="0" smtClean="0">
                <a:latin typeface="Calibri" panose="020F0502020204030204" pitchFamily="34" charset="0"/>
                <a:ea typeface="標楷體" panose="03000509000000000000" pitchFamily="65" charset="-120"/>
                <a:cs typeface="Calibri" panose="020F0502020204030204" pitchFamily="34" charset="0"/>
              </a:rPr>
              <a:t>feedback) </a:t>
            </a:r>
          </a:p>
          <a:p>
            <a:pPr>
              <a:spcBef>
                <a:spcPct val="50000"/>
              </a:spcBef>
            </a:pPr>
            <a:r>
              <a:rPr lang="zh-TW" altLang="en-US" dirty="0">
                <a:latin typeface="Calibri" panose="020F0502020204030204" pitchFamily="34" charset="0"/>
                <a:ea typeface="標楷體" panose="03000509000000000000" pitchFamily="65" charset="-120"/>
                <a:cs typeface="Calibri" panose="020F0502020204030204" pitchFamily="34" charset="0"/>
              </a:rPr>
              <a:t>以身作則，展現對知識技能不足的包容</a:t>
            </a:r>
            <a:r>
              <a:rPr lang="zh-TW" altLang="en-US" dirty="0" smtClean="0">
                <a:latin typeface="Calibri" panose="020F0502020204030204" pitchFamily="34" charset="0"/>
                <a:ea typeface="標楷體" panose="03000509000000000000" pitchFamily="65" charset="-120"/>
                <a:cs typeface="Calibri" panose="020F0502020204030204" pitchFamily="34" charset="0"/>
              </a:rPr>
              <a:t>性 </a:t>
            </a:r>
            <a:r>
              <a:rPr lang="en-US" altLang="zh-TW" dirty="0" smtClean="0">
                <a:latin typeface="Calibri" panose="020F0502020204030204" pitchFamily="34" charset="0"/>
                <a:ea typeface="標楷體" panose="03000509000000000000" pitchFamily="65" charset="-120"/>
                <a:cs typeface="Calibri" panose="020F0502020204030204" pitchFamily="34" charset="0"/>
              </a:rPr>
              <a:t>(an </a:t>
            </a:r>
            <a:r>
              <a:rPr lang="en-US" altLang="zh-TW" dirty="0">
                <a:latin typeface="Calibri" panose="020F0502020204030204" pitchFamily="34" charset="0"/>
                <a:ea typeface="標楷體" panose="03000509000000000000" pitchFamily="65" charset="-120"/>
                <a:cs typeface="Calibri" panose="020F0502020204030204" pitchFamily="34" charset="0"/>
              </a:rPr>
              <a:t>acceptance of personal gaps in knowledge and </a:t>
            </a:r>
            <a:r>
              <a:rPr lang="en-US" altLang="zh-TW" dirty="0" smtClean="0">
                <a:latin typeface="Calibri" panose="020F0502020204030204" pitchFamily="34" charset="0"/>
                <a:ea typeface="標楷體" panose="03000509000000000000" pitchFamily="65" charset="-120"/>
                <a:cs typeface="Calibri" panose="020F0502020204030204" pitchFamily="34" charset="0"/>
              </a:rPr>
              <a:t>skill) </a:t>
            </a: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傳達</a:t>
            </a:r>
            <a:r>
              <a:rPr lang="zh-TW" altLang="en-US" dirty="0">
                <a:latin typeface="Calibri" panose="020F0502020204030204" pitchFamily="34" charset="0"/>
                <a:ea typeface="標楷體" panose="03000509000000000000" pitchFamily="65" charset="-120"/>
                <a:cs typeface="Calibri" panose="020F0502020204030204" pitchFamily="34" charset="0"/>
              </a:rPr>
              <a:t>有的時候犯錯是無可</a:t>
            </a:r>
            <a:r>
              <a:rPr lang="zh-TW" altLang="en-US" dirty="0" smtClean="0">
                <a:latin typeface="Calibri" panose="020F0502020204030204" pitchFamily="34" charset="0"/>
                <a:ea typeface="標楷體" panose="03000509000000000000" pitchFamily="65" charset="-120"/>
                <a:cs typeface="Calibri" panose="020F0502020204030204" pitchFamily="34" charset="0"/>
              </a:rPr>
              <a:t>避免</a:t>
            </a:r>
            <a:r>
              <a:rPr lang="en-US" altLang="zh-TW" dirty="0">
                <a:latin typeface="Calibri" panose="020F0502020204030204" pitchFamily="34" charset="0"/>
                <a:ea typeface="標楷體" panose="03000509000000000000" pitchFamily="65" charset="-120"/>
                <a:cs typeface="Calibri" panose="020F0502020204030204" pitchFamily="34" charset="0"/>
              </a:rPr>
              <a:t>(mistakes are inevitable)</a:t>
            </a:r>
            <a:r>
              <a:rPr lang="zh-TW" altLang="en-US" dirty="0" smtClean="0">
                <a:latin typeface="Calibri" panose="020F0502020204030204" pitchFamily="34" charset="0"/>
                <a:ea typeface="標楷體" panose="03000509000000000000" pitchFamily="65" charset="-120"/>
                <a:cs typeface="Calibri" panose="020F0502020204030204" pitchFamily="34" charset="0"/>
              </a:rPr>
              <a:t>的認知</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a:latin typeface="Calibri" panose="020F0502020204030204" pitchFamily="34" charset="0"/>
                <a:ea typeface="標楷體" panose="03000509000000000000" pitchFamily="65" charset="-120"/>
                <a:cs typeface="Calibri" panose="020F0502020204030204" pitchFamily="34" charset="0"/>
              </a:rPr>
              <a:t>主動</a:t>
            </a:r>
            <a:r>
              <a:rPr lang="zh-TW" altLang="en-US" dirty="0" smtClean="0">
                <a:latin typeface="Calibri" panose="020F0502020204030204" pitchFamily="34" charset="0"/>
                <a:ea typeface="標楷體" panose="03000509000000000000" pitchFamily="65" charset="-120"/>
                <a:cs typeface="Calibri" panose="020F0502020204030204" pitchFamily="34" charset="0"/>
              </a:rPr>
              <a:t>鼓勵學員尋求建議或協助</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2347034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24579" name="Rectangle 3"/>
          <p:cNvSpPr>
            <a:spLocks noGrp="1" noChangeArrowheads="1"/>
          </p:cNvSpPr>
          <p:nvPr>
            <p:ph type="body" idx="1"/>
          </p:nvPr>
        </p:nvSpPr>
        <p:spPr>
          <a:xfrm>
            <a:off x="1532023" y="2204864"/>
            <a:ext cx="9134391" cy="3826769"/>
          </a:xfrm>
        </p:spPr>
        <p:txBody>
          <a:bodyPr/>
          <a:lstStyle/>
          <a:p>
            <a:pPr>
              <a:spcBef>
                <a:spcPct val="50000"/>
              </a:spcBef>
              <a:buFont typeface="Arial" panose="020B0604020202020204" pitchFamily="34" charset="0"/>
              <a:buNone/>
            </a:pPr>
            <a:r>
              <a:rPr lang="en-US" altLang="zh-TW" i="1" dirty="0" smtClean="0">
                <a:solidFill>
                  <a:srgbClr val="FFFF00"/>
                </a:solidFill>
                <a:latin typeface="+mn-lt"/>
                <a:ea typeface="新細明體" panose="02020500000000000000" pitchFamily="18" charset="-120"/>
              </a:rPr>
              <a:t>Plan ahead and negotiate</a:t>
            </a:r>
          </a:p>
          <a:p>
            <a:pPr>
              <a:spcBef>
                <a:spcPct val="50000"/>
              </a:spcBef>
            </a:pPr>
            <a:r>
              <a:rPr lang="zh-TW" altLang="en-US" dirty="0">
                <a:latin typeface="Calibri" panose="020F0502020204030204" pitchFamily="34" charset="0"/>
                <a:ea typeface="標楷體" panose="03000509000000000000" pitchFamily="65" charset="-120"/>
                <a:cs typeface="Calibri" panose="020F0502020204030204" pitchFamily="34" charset="0"/>
              </a:rPr>
              <a:t>回饋不</a:t>
            </a:r>
            <a:r>
              <a:rPr lang="zh-TW" altLang="en-US" dirty="0" smtClean="0">
                <a:latin typeface="Calibri" panose="020F0502020204030204" pitchFamily="34" charset="0"/>
                <a:ea typeface="標楷體" panose="03000509000000000000" pitchFamily="65" charset="-120"/>
                <a:cs typeface="Calibri" panose="020F0502020204030204" pitchFamily="34" charset="0"/>
              </a:rPr>
              <a:t>應該僅是意外</a:t>
            </a:r>
            <a:r>
              <a:rPr lang="zh-TW" altLang="en-US" dirty="0">
                <a:latin typeface="Calibri" panose="020F0502020204030204" pitchFamily="34" charset="0"/>
                <a:ea typeface="標楷體" panose="03000509000000000000" pitchFamily="65" charset="-120"/>
                <a:cs typeface="Calibri" panose="020F0502020204030204" pitchFamily="34" charset="0"/>
              </a:rPr>
              <a:t>的</a:t>
            </a:r>
            <a:r>
              <a:rPr lang="zh-TW" altLang="en-US" dirty="0" smtClean="0">
                <a:latin typeface="Calibri" panose="020F0502020204030204" pitchFamily="34" charset="0"/>
                <a:ea typeface="標楷體" panose="03000509000000000000" pitchFamily="65" charset="-120"/>
                <a:cs typeface="Calibri" panose="020F0502020204030204" pitchFamily="34" charset="0"/>
              </a:rPr>
              <a:t>驚喜（</a:t>
            </a:r>
            <a:r>
              <a:rPr lang="en-US" altLang="zh-TW" dirty="0" smtClean="0">
                <a:latin typeface="Calibri" panose="020F0502020204030204" pitchFamily="34" charset="0"/>
                <a:ea typeface="標楷體" panose="03000509000000000000" pitchFamily="65" charset="-120"/>
                <a:cs typeface="Calibri" panose="020F0502020204030204" pitchFamily="34" charset="0"/>
              </a:rPr>
              <a:t>come as a surprise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 </a:t>
            </a: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澄清回饋</a:t>
            </a:r>
            <a:r>
              <a:rPr lang="en-US" altLang="zh-TW" dirty="0">
                <a:latin typeface="Calibri" panose="020F0502020204030204" pitchFamily="34" charset="0"/>
                <a:ea typeface="標楷體" panose="03000509000000000000" pitchFamily="65" charset="-120"/>
                <a:cs typeface="Calibri" panose="020F0502020204030204" pitchFamily="34" charset="0"/>
              </a:rPr>
              <a:t>feedback (coaching)</a:t>
            </a:r>
            <a:r>
              <a:rPr lang="zh-TW" altLang="en-US" dirty="0" smtClean="0">
                <a:latin typeface="Calibri" panose="020F0502020204030204" pitchFamily="34" charset="0"/>
                <a:ea typeface="標楷體" panose="03000509000000000000" pitchFamily="65" charset="-120"/>
                <a:cs typeface="Calibri" panose="020F0502020204030204" pitchFamily="34" charset="0"/>
              </a:rPr>
              <a:t>和評估</a:t>
            </a:r>
            <a:r>
              <a:rPr lang="en-US" altLang="zh-TW" dirty="0">
                <a:latin typeface="Calibri" panose="020F0502020204030204" pitchFamily="34" charset="0"/>
                <a:ea typeface="標楷體" panose="03000509000000000000" pitchFamily="65" charset="-120"/>
                <a:cs typeface="Calibri" panose="020F0502020204030204" pitchFamily="34" charset="0"/>
              </a:rPr>
              <a:t>evaluation (judgment)</a:t>
            </a:r>
            <a:r>
              <a:rPr lang="zh-TW" altLang="en-US" dirty="0" smtClean="0">
                <a:latin typeface="Calibri" panose="020F0502020204030204" pitchFamily="34" charset="0"/>
                <a:ea typeface="標楷體" panose="03000509000000000000" pitchFamily="65" charset="-120"/>
                <a:cs typeface="Calibri" panose="020F0502020204030204" pitchFamily="34" charset="0"/>
              </a:rPr>
              <a:t>的不同</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尋求更多觀察的機會（</a:t>
            </a:r>
            <a:r>
              <a:rPr lang="en-US" altLang="zh-TW" dirty="0" smtClean="0">
                <a:latin typeface="Calibri" panose="020F0502020204030204" pitchFamily="34" charset="0"/>
                <a:ea typeface="標楷體" panose="03000509000000000000" pitchFamily="65" charset="-120"/>
                <a:cs typeface="Calibri" panose="020F0502020204030204" pitchFamily="34" charset="0"/>
              </a:rPr>
              <a:t>opportunities to observe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1198042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41987" name="Rectangle 3"/>
          <p:cNvSpPr>
            <a:spLocks noGrp="1" noChangeArrowheads="1"/>
          </p:cNvSpPr>
          <p:nvPr>
            <p:ph type="body" idx="1"/>
          </p:nvPr>
        </p:nvSpPr>
        <p:spPr>
          <a:xfrm>
            <a:off x="1522413" y="2276872"/>
            <a:ext cx="9134391" cy="3742928"/>
          </a:xfrm>
        </p:spPr>
        <p:txBody>
          <a:bodyPr>
            <a:normAutofit/>
          </a:bodyPr>
          <a:lstStyle/>
          <a:p>
            <a:pPr>
              <a:lnSpc>
                <a:spcPct val="90000"/>
              </a:lnSpc>
              <a:spcBef>
                <a:spcPct val="50000"/>
              </a:spcBef>
              <a:buFont typeface="Arial" panose="020B0604020202020204" pitchFamily="34" charset="0"/>
              <a:buNone/>
            </a:pPr>
            <a:r>
              <a:rPr lang="en-US" altLang="zh-TW" i="1" dirty="0">
                <a:solidFill>
                  <a:srgbClr val="FFFF00"/>
                </a:solidFill>
                <a:latin typeface="+mn-lt"/>
                <a:ea typeface="新細明體" panose="02020500000000000000" pitchFamily="18" charset="-120"/>
              </a:rPr>
              <a:t>Elicit learner self-assessment</a:t>
            </a:r>
          </a:p>
          <a:p>
            <a:pPr>
              <a:lnSpc>
                <a:spcPct val="90000"/>
              </a:lnSpc>
              <a:spcBef>
                <a:spcPct val="50000"/>
              </a:spcBef>
            </a:pPr>
            <a:r>
              <a:rPr lang="zh-TW" altLang="en-US" dirty="0" smtClean="0">
                <a:latin typeface="標楷體" panose="03000509000000000000" pitchFamily="65" charset="-120"/>
                <a:ea typeface="標楷體" panose="03000509000000000000" pitchFamily="65" charset="-120"/>
              </a:rPr>
              <a:t>有助於了解學員的想法</a:t>
            </a:r>
            <a:endParaRPr lang="en-US" altLang="zh-TW" dirty="0">
              <a:latin typeface="標楷體" panose="03000509000000000000" pitchFamily="65" charset="-120"/>
              <a:ea typeface="標楷體" panose="03000509000000000000" pitchFamily="65" charset="-120"/>
            </a:endParaRPr>
          </a:p>
          <a:p>
            <a:pPr>
              <a:lnSpc>
                <a:spcPct val="90000"/>
              </a:lnSpc>
              <a:spcBef>
                <a:spcPct val="50000"/>
              </a:spcBef>
            </a:pPr>
            <a:r>
              <a:rPr lang="zh-TW" altLang="en-US" dirty="0" smtClean="0">
                <a:latin typeface="標楷體" panose="03000509000000000000" pitchFamily="65" charset="-120"/>
                <a:ea typeface="標楷體" panose="03000509000000000000" pitchFamily="65" charset="-120"/>
              </a:rPr>
              <a:t>可以決定回饋的重點</a:t>
            </a:r>
            <a:endParaRPr lang="en-US" altLang="zh-TW" dirty="0">
              <a:latin typeface="標楷體" panose="03000509000000000000" pitchFamily="65" charset="-120"/>
              <a:ea typeface="標楷體" panose="03000509000000000000" pitchFamily="65" charset="-120"/>
            </a:endParaRPr>
          </a:p>
          <a:p>
            <a:pPr>
              <a:spcBef>
                <a:spcPct val="50000"/>
              </a:spcBef>
            </a:pPr>
            <a:r>
              <a:rPr lang="zh-TW" altLang="en-US" dirty="0" smtClean="0">
                <a:latin typeface="標楷體" panose="03000509000000000000" pitchFamily="65" charset="-120"/>
                <a:ea typeface="標楷體" panose="03000509000000000000" pitchFamily="65" charset="-120"/>
              </a:rPr>
              <a:t>有助於衡量回饋的複雜度</a:t>
            </a:r>
            <a:endParaRPr lang="en-US" altLang="zh-TW" dirty="0" smtClean="0">
              <a:latin typeface="標楷體" panose="03000509000000000000" pitchFamily="65" charset="-120"/>
              <a:ea typeface="標楷體" panose="03000509000000000000" pitchFamily="65" charset="-120"/>
            </a:endParaRPr>
          </a:p>
          <a:p>
            <a:pPr>
              <a:spcBef>
                <a:spcPct val="50000"/>
              </a:spcBef>
            </a:pPr>
            <a:r>
              <a:rPr lang="zh-TW" altLang="en-US" dirty="0" smtClean="0">
                <a:latin typeface="標楷體" panose="03000509000000000000" pitchFamily="65" charset="-120"/>
                <a:ea typeface="標楷體" panose="03000509000000000000" pitchFamily="65" charset="-120"/>
              </a:rPr>
              <a:t>學員通常會完成大部分的工作！</a:t>
            </a:r>
            <a:endParaRPr lang="en-US" altLang="zh-TW" dirty="0">
              <a:latin typeface="標楷體" panose="03000509000000000000" pitchFamily="65" charset="-120"/>
              <a:ea typeface="標楷體" panose="03000509000000000000" pitchFamily="65" charset="-120"/>
            </a:endParaRPr>
          </a:p>
          <a:p>
            <a:pPr>
              <a:spcBef>
                <a:spcPct val="50000"/>
              </a:spcBef>
            </a:pPr>
            <a:r>
              <a:rPr lang="zh-TW" altLang="en-US" dirty="0" smtClean="0">
                <a:latin typeface="標楷體" panose="03000509000000000000" pitchFamily="65" charset="-120"/>
                <a:ea typeface="標楷體" panose="03000509000000000000" pitchFamily="65" charset="-120"/>
              </a:rPr>
              <a:t>有時會遇到學生不熟悉或不情願的情況</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568339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28675" name="Rectangle 3"/>
          <p:cNvSpPr>
            <a:spLocks noGrp="1" noChangeArrowheads="1"/>
          </p:cNvSpPr>
          <p:nvPr>
            <p:ph type="body" idx="1"/>
          </p:nvPr>
        </p:nvSpPr>
        <p:spPr/>
        <p:txBody>
          <a:bodyPr/>
          <a:lstStyle/>
          <a:p>
            <a:pPr>
              <a:spcBef>
                <a:spcPct val="50000"/>
              </a:spcBef>
              <a:buFont typeface="Arial" panose="020B0604020202020204" pitchFamily="34" charset="0"/>
              <a:buNone/>
            </a:pPr>
            <a:r>
              <a:rPr lang="en-US" altLang="zh-TW" i="1" dirty="0">
                <a:solidFill>
                  <a:srgbClr val="FFFF00"/>
                </a:solidFill>
                <a:ea typeface="新細明體" panose="02020500000000000000" pitchFamily="18" charset="-120"/>
              </a:rPr>
              <a:t>Choose appropriate timing and setting</a:t>
            </a: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越及時越好 （</a:t>
            </a:r>
            <a:r>
              <a:rPr lang="en-US" altLang="zh-TW" dirty="0" smtClean="0">
                <a:latin typeface="Calibri" panose="020F0502020204030204" pitchFamily="34" charset="0"/>
                <a:ea typeface="標楷體" panose="03000509000000000000" pitchFamily="65" charset="-120"/>
                <a:cs typeface="Calibri" panose="020F0502020204030204" pitchFamily="34" charset="0"/>
              </a:rPr>
              <a:t>As </a:t>
            </a:r>
            <a:r>
              <a:rPr lang="en-US" altLang="zh-TW" dirty="0">
                <a:latin typeface="Calibri" panose="020F0502020204030204" pitchFamily="34" charset="0"/>
                <a:ea typeface="標楷體" panose="03000509000000000000" pitchFamily="65" charset="-120"/>
                <a:cs typeface="Calibri" panose="020F0502020204030204" pitchFamily="34" charset="0"/>
              </a:rPr>
              <a:t>close in time as </a:t>
            </a:r>
            <a:r>
              <a:rPr lang="en-US" altLang="zh-TW" dirty="0" smtClean="0">
                <a:latin typeface="Calibri" panose="020F0502020204030204" pitchFamily="34" charset="0"/>
                <a:ea typeface="標楷體" panose="03000509000000000000" pitchFamily="65" charset="-120"/>
                <a:cs typeface="Calibri" panose="020F0502020204030204" pitchFamily="34" charset="0"/>
              </a:rPr>
              <a:t>possible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及時的回饋（</a:t>
            </a:r>
            <a:r>
              <a:rPr lang="en-US" altLang="zh-TW" dirty="0">
                <a:latin typeface="Calibri" panose="020F0502020204030204" pitchFamily="34" charset="0"/>
                <a:ea typeface="標楷體" panose="03000509000000000000" pitchFamily="65" charset="-120"/>
                <a:cs typeface="Calibri" panose="020F0502020204030204" pitchFamily="34" charset="0"/>
              </a:rPr>
              <a:t>q</a:t>
            </a:r>
            <a:r>
              <a:rPr lang="en-US" altLang="zh-TW" dirty="0" smtClean="0">
                <a:latin typeface="Calibri" panose="020F0502020204030204" pitchFamily="34" charset="0"/>
                <a:ea typeface="標楷體" panose="03000509000000000000" pitchFamily="65" charset="-120"/>
                <a:cs typeface="Calibri" panose="020F0502020204030204" pitchFamily="34" charset="0"/>
              </a:rPr>
              <a:t>uickie feedback</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 </a:t>
            </a:r>
            <a:r>
              <a:rPr lang="zh-TW" altLang="en-US" dirty="0" smtClean="0">
                <a:latin typeface="Calibri" panose="020F0502020204030204" pitchFamily="34" charset="0"/>
                <a:ea typeface="標楷體" panose="03000509000000000000" pitchFamily="65" charset="-120"/>
                <a:cs typeface="Calibri" panose="020F0502020204030204" pitchFamily="34" charset="0"/>
              </a:rPr>
              <a:t>，如有必要再加上稍後詳細的討論（</a:t>
            </a:r>
            <a:r>
              <a:rPr lang="en-US" altLang="zh-TW" dirty="0" smtClean="0">
                <a:latin typeface="Calibri" panose="020F0502020204030204" pitchFamily="34" charset="0"/>
                <a:ea typeface="標楷體" panose="03000509000000000000" pitchFamily="65" charset="-120"/>
                <a:cs typeface="Calibri" panose="020F0502020204030204" pitchFamily="34" charset="0"/>
              </a:rPr>
              <a:t>later </a:t>
            </a:r>
            <a:r>
              <a:rPr lang="en-US" altLang="zh-TW" dirty="0">
                <a:latin typeface="Calibri" panose="020F0502020204030204" pitchFamily="34" charset="0"/>
                <a:ea typeface="標楷體" panose="03000509000000000000" pitchFamily="65" charset="-120"/>
                <a:cs typeface="Calibri" panose="020F0502020204030204" pitchFamily="34" charset="0"/>
              </a:rPr>
              <a:t>discussion if </a:t>
            </a:r>
            <a:r>
              <a:rPr lang="en-US" altLang="zh-TW" dirty="0" smtClean="0">
                <a:latin typeface="Calibri" panose="020F0502020204030204" pitchFamily="34" charset="0"/>
                <a:ea typeface="標楷體" panose="03000509000000000000" pitchFamily="65" charset="-120"/>
                <a:cs typeface="Calibri" panose="020F0502020204030204" pitchFamily="34" charset="0"/>
              </a:rPr>
              <a:t>necessary</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注意隱私</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要關注學員情緒</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lnSpc>
                <a:spcPct val="90000"/>
              </a:lnSpc>
            </a:pPr>
            <a:endParaRPr lang="en-US" altLang="zh-TW" dirty="0">
              <a:ea typeface="新細明體" panose="02020500000000000000" pitchFamily="18" charset="-120"/>
            </a:endParaRPr>
          </a:p>
        </p:txBody>
      </p:sp>
    </p:spTree>
    <p:extLst>
      <p:ext uri="{BB962C8B-B14F-4D97-AF65-F5344CB8AC3E}">
        <p14:creationId xmlns="" xmlns:p14="http://schemas.microsoft.com/office/powerpoint/2010/main" val="39301003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32771" name="Rectangle 3"/>
          <p:cNvSpPr>
            <a:spLocks noGrp="1" noChangeArrowheads="1"/>
          </p:cNvSpPr>
          <p:nvPr>
            <p:ph type="body" idx="1"/>
          </p:nvPr>
        </p:nvSpPr>
        <p:spPr/>
        <p:txBody>
          <a:bodyPr/>
          <a:lstStyle/>
          <a:p>
            <a:pPr>
              <a:spcBef>
                <a:spcPct val="50000"/>
              </a:spcBef>
              <a:buFont typeface="Arial" panose="020B0604020202020204" pitchFamily="34" charset="0"/>
              <a:buNone/>
            </a:pPr>
            <a:r>
              <a:rPr lang="en-US" altLang="zh-TW" i="1" dirty="0">
                <a:solidFill>
                  <a:srgbClr val="FFFF00"/>
                </a:solidFill>
                <a:ea typeface="新細明體" panose="02020500000000000000" pitchFamily="18" charset="-120"/>
              </a:rPr>
              <a:t>Focus on the positive, not just the negative </a:t>
            </a: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老師常會為了快速矯正錯誤（</a:t>
            </a:r>
            <a:r>
              <a:rPr lang="en-US" altLang="zh-TW" dirty="0" smtClean="0">
                <a:latin typeface="Calibri" panose="020F0502020204030204" pitchFamily="34" charset="0"/>
                <a:ea typeface="標楷體" panose="03000509000000000000" pitchFamily="65" charset="-120"/>
                <a:cs typeface="Calibri" panose="020F0502020204030204" pitchFamily="34" charset="0"/>
              </a:rPr>
              <a:t>quicker </a:t>
            </a:r>
            <a:r>
              <a:rPr lang="en-US" altLang="zh-TW" dirty="0">
                <a:latin typeface="Calibri" panose="020F0502020204030204" pitchFamily="34" charset="0"/>
                <a:ea typeface="標楷體" panose="03000509000000000000" pitchFamily="65" charset="-120"/>
                <a:cs typeface="Calibri" panose="020F0502020204030204" pitchFamily="34" charset="0"/>
              </a:rPr>
              <a:t>to </a:t>
            </a:r>
            <a:r>
              <a:rPr lang="en-US" altLang="zh-TW" dirty="0" smtClean="0">
                <a:latin typeface="Calibri" panose="020F0502020204030204" pitchFamily="34" charset="0"/>
                <a:ea typeface="標楷體" panose="03000509000000000000" pitchFamily="65" charset="-120"/>
                <a:cs typeface="Calibri" panose="020F0502020204030204" pitchFamily="34" charset="0"/>
              </a:rPr>
              <a:t>correct</a:t>
            </a:r>
            <a:r>
              <a:rPr lang="zh-TW" altLang="en-US" dirty="0" smtClean="0">
                <a:latin typeface="Calibri" panose="020F0502020204030204" pitchFamily="34" charset="0"/>
                <a:ea typeface="標楷體" panose="03000509000000000000" pitchFamily="65" charset="-120"/>
                <a:cs typeface="Calibri" panose="020F0502020204030204" pitchFamily="34" charset="0"/>
              </a:rPr>
              <a:t>）而忽略鼓勵正向行為（</a:t>
            </a:r>
            <a:r>
              <a:rPr lang="en-US" altLang="zh-TW" dirty="0" smtClean="0">
                <a:latin typeface="Calibri" panose="020F0502020204030204" pitchFamily="34" charset="0"/>
                <a:ea typeface="標楷體" panose="03000509000000000000" pitchFamily="65" charset="-120"/>
                <a:cs typeface="Calibri" panose="020F0502020204030204" pitchFamily="34" charset="0"/>
              </a:rPr>
              <a:t>reinforce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引發正面的情緒（</a:t>
            </a:r>
            <a:r>
              <a:rPr lang="en-US" altLang="zh-TW" dirty="0" smtClean="0">
                <a:latin typeface="Calibri" panose="020F0502020204030204" pitchFamily="34" charset="0"/>
                <a:ea typeface="標楷體" panose="03000509000000000000" pitchFamily="65" charset="-120"/>
                <a:cs typeface="Calibri" panose="020F0502020204030204" pitchFamily="34" charset="0"/>
              </a:rPr>
              <a:t>positive feelings</a:t>
            </a:r>
            <a:r>
              <a:rPr lang="zh-TW" altLang="en-US" dirty="0" smtClean="0">
                <a:latin typeface="Calibri" panose="020F0502020204030204" pitchFamily="34" charset="0"/>
                <a:ea typeface="標楷體" panose="03000509000000000000" pitchFamily="65" charset="-120"/>
                <a:cs typeface="Calibri" panose="020F0502020204030204" pitchFamily="34" charset="0"/>
              </a:rPr>
              <a:t>）有助於學員樂意進行改變</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用正面的詞彙</a:t>
            </a:r>
            <a:r>
              <a:rPr lang="en-US" altLang="zh-TW" dirty="0">
                <a:latin typeface="Calibri" panose="020F0502020204030204" pitchFamily="34" charset="0"/>
                <a:ea typeface="標楷體" panose="03000509000000000000" pitchFamily="65" charset="-120"/>
                <a:cs typeface="Calibri" panose="020F0502020204030204" pitchFamily="34" charset="0"/>
              </a:rPr>
              <a:t>positive </a:t>
            </a:r>
            <a:r>
              <a:rPr lang="en-US" altLang="zh-TW" dirty="0" smtClean="0">
                <a:latin typeface="Calibri" panose="020F0502020204030204" pitchFamily="34" charset="0"/>
                <a:ea typeface="標楷體" panose="03000509000000000000" pitchFamily="65" charset="-120"/>
                <a:cs typeface="Calibri" panose="020F0502020204030204" pitchFamily="34" charset="0"/>
              </a:rPr>
              <a:t>terms</a:t>
            </a:r>
            <a:r>
              <a:rPr lang="zh-TW" altLang="en-US" dirty="0" smtClean="0">
                <a:latin typeface="Calibri" panose="020F0502020204030204" pitchFamily="34" charset="0"/>
                <a:ea typeface="標楷體" panose="03000509000000000000" pitchFamily="65" charset="-120"/>
                <a:cs typeface="Calibri" panose="020F0502020204030204" pitchFamily="34" charset="0"/>
              </a:rPr>
              <a:t>框架住有用的訊息</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指出其行為帶來的影響（</a:t>
            </a:r>
            <a:r>
              <a:rPr lang="en-US" altLang="zh-TW" dirty="0" smtClean="0">
                <a:latin typeface="Calibri" panose="020F0502020204030204" pitchFamily="34" charset="0"/>
                <a:ea typeface="標楷體" panose="03000509000000000000" pitchFamily="65" charset="-120"/>
                <a:cs typeface="Calibri" panose="020F0502020204030204" pitchFamily="34" charset="0"/>
              </a:rPr>
              <a:t>impact </a:t>
            </a:r>
            <a:r>
              <a:rPr lang="en-US" altLang="zh-TW" dirty="0">
                <a:latin typeface="Calibri" panose="020F0502020204030204" pitchFamily="34" charset="0"/>
                <a:ea typeface="標楷體" panose="03000509000000000000" pitchFamily="65" charset="-120"/>
                <a:cs typeface="Calibri" panose="020F0502020204030204" pitchFamily="34" charset="0"/>
              </a:rPr>
              <a:t>of </a:t>
            </a:r>
            <a:r>
              <a:rPr lang="en-US" altLang="zh-TW" dirty="0" smtClean="0">
                <a:latin typeface="Calibri" panose="020F0502020204030204" pitchFamily="34" charset="0"/>
                <a:ea typeface="標楷體" panose="03000509000000000000" pitchFamily="65" charset="-120"/>
                <a:cs typeface="Calibri" panose="020F0502020204030204" pitchFamily="34" charset="0"/>
              </a:rPr>
              <a:t>behavior</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endParaRPr lang="en-US" altLang="zh-TW" dirty="0">
              <a:ea typeface="新細明體" panose="02020500000000000000" pitchFamily="18" charset="-120"/>
            </a:endParaRPr>
          </a:p>
        </p:txBody>
      </p:sp>
    </p:spTree>
    <p:extLst>
      <p:ext uri="{BB962C8B-B14F-4D97-AF65-F5344CB8AC3E}">
        <p14:creationId xmlns="" xmlns:p14="http://schemas.microsoft.com/office/powerpoint/2010/main" val="1613878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30723" name="Rectangle 3"/>
          <p:cNvSpPr>
            <a:spLocks noGrp="1" noChangeArrowheads="1"/>
          </p:cNvSpPr>
          <p:nvPr>
            <p:ph type="body" idx="1"/>
          </p:nvPr>
        </p:nvSpPr>
        <p:spPr/>
        <p:txBody>
          <a:bodyPr/>
          <a:lstStyle/>
          <a:p>
            <a:pPr>
              <a:spcBef>
                <a:spcPct val="50000"/>
              </a:spcBef>
              <a:buFont typeface="Arial" panose="020B0604020202020204" pitchFamily="34" charset="0"/>
              <a:buNone/>
            </a:pPr>
            <a:r>
              <a:rPr lang="en-US" altLang="zh-TW" i="1" dirty="0">
                <a:solidFill>
                  <a:srgbClr val="FFFF00"/>
                </a:solidFill>
                <a:ea typeface="新細明體" panose="02020500000000000000" pitchFamily="18" charset="-120"/>
              </a:rPr>
              <a:t>Select specific, changeable </a:t>
            </a:r>
            <a:r>
              <a:rPr lang="en-US" altLang="zh-TW" i="1" dirty="0" smtClean="0">
                <a:solidFill>
                  <a:srgbClr val="FFFF00"/>
                </a:solidFill>
                <a:ea typeface="新細明體" panose="02020500000000000000" pitchFamily="18" charset="-120"/>
              </a:rPr>
              <a:t>behaviors </a:t>
            </a:r>
            <a:endParaRPr lang="en-US" altLang="zh-TW" i="1" dirty="0">
              <a:solidFill>
                <a:srgbClr val="FFFF00"/>
              </a:solidFill>
              <a:ea typeface="新細明體" panose="02020500000000000000" pitchFamily="18" charset="-12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老師常會不知不覺講</a:t>
            </a:r>
            <a:r>
              <a:rPr lang="zh-TW" altLang="en-US" dirty="0" smtClean="0">
                <a:solidFill>
                  <a:schemeClr val="accent6">
                    <a:lumMod val="40000"/>
                    <a:lumOff val="60000"/>
                  </a:schemeClr>
                </a:solidFill>
                <a:latin typeface="Calibri" panose="020F0502020204030204" pitchFamily="34" charset="0"/>
                <a:ea typeface="標楷體" panose="03000509000000000000" pitchFamily="65" charset="-120"/>
                <a:cs typeface="Calibri" panose="020F0502020204030204" pitchFamily="34" charset="0"/>
              </a:rPr>
              <a:t>太多學習的重點 </a:t>
            </a:r>
            <a:r>
              <a:rPr lang="en-US" altLang="zh-TW" dirty="0" smtClean="0">
                <a:latin typeface="Calibri" panose="020F0502020204030204" pitchFamily="34" charset="0"/>
                <a:ea typeface="標楷體" panose="03000509000000000000" pitchFamily="65" charset="-120"/>
                <a:cs typeface="Calibri" panose="020F0502020204030204" pitchFamily="34" charset="0"/>
              </a:rPr>
              <a:t>- </a:t>
            </a:r>
            <a:r>
              <a:rPr lang="zh-TW" altLang="en-US" dirty="0" smtClean="0">
                <a:latin typeface="Calibri" panose="020F0502020204030204" pitchFamily="34" charset="0"/>
                <a:ea typeface="標楷體" panose="03000509000000000000" pitchFamily="65" charset="-120"/>
                <a:cs typeface="Calibri" panose="020F0502020204030204" pitchFamily="34" charset="0"/>
              </a:rPr>
              <a:t>選其中兩三個最重要的就好了！</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描述</a:t>
            </a:r>
            <a:r>
              <a:rPr lang="zh-TW" altLang="en-US" dirty="0" smtClean="0">
                <a:solidFill>
                  <a:schemeClr val="accent1">
                    <a:lumMod val="40000"/>
                    <a:lumOff val="60000"/>
                  </a:schemeClr>
                </a:solidFill>
                <a:latin typeface="Calibri" panose="020F0502020204030204" pitchFamily="34" charset="0"/>
                <a:ea typeface="標楷體" panose="03000509000000000000" pitchFamily="65" charset="-120"/>
                <a:cs typeface="Calibri" panose="020F0502020204030204" pitchFamily="34" charset="0"/>
              </a:rPr>
              <a:t>觀察到的行為</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describe observations</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 - </a:t>
            </a:r>
            <a:r>
              <a:rPr lang="zh-TW" altLang="en-US" dirty="0" smtClean="0">
                <a:latin typeface="Calibri" panose="020F0502020204030204" pitchFamily="34" charset="0"/>
                <a:ea typeface="標楷體" panose="03000509000000000000" pitchFamily="65" charset="-120"/>
                <a:cs typeface="Calibri" panose="020F0502020204030204" pitchFamily="34" charset="0"/>
              </a:rPr>
              <a:t>要具專一性（</a:t>
            </a:r>
            <a:r>
              <a:rPr lang="en-US" altLang="zh-TW" dirty="0" smtClean="0">
                <a:latin typeface="Calibri" panose="020F0502020204030204" pitchFamily="34" charset="0"/>
                <a:ea typeface="標楷體" panose="03000509000000000000" pitchFamily="65" charset="-120"/>
                <a:cs typeface="Calibri" panose="020F0502020204030204" pitchFamily="34" charset="0"/>
              </a:rPr>
              <a:t>be specific</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選擇學員</a:t>
            </a:r>
            <a:r>
              <a:rPr lang="zh-TW" altLang="en-US" dirty="0" smtClean="0">
                <a:solidFill>
                  <a:schemeClr val="accent2">
                    <a:lumMod val="60000"/>
                    <a:lumOff val="40000"/>
                  </a:schemeClr>
                </a:solidFill>
                <a:latin typeface="Calibri" panose="020F0502020204030204" pitchFamily="34" charset="0"/>
                <a:ea typeface="標楷體" panose="03000509000000000000" pitchFamily="65" charset="-120"/>
                <a:cs typeface="Calibri" panose="020F0502020204030204" pitchFamily="34" charset="0"/>
              </a:rPr>
              <a:t>能改的</a:t>
            </a:r>
            <a:r>
              <a:rPr lang="zh-TW" altLang="en-US" dirty="0" smtClean="0">
                <a:latin typeface="Calibri" panose="020F0502020204030204" pitchFamily="34" charset="0"/>
                <a:ea typeface="標楷體" panose="03000509000000000000" pitchFamily="65" charset="-120"/>
                <a:cs typeface="Calibri" panose="020F0502020204030204" pitchFamily="34" charset="0"/>
              </a:rPr>
              <a:t>部份進行回饋！</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著重在先前有被辨識出的</a:t>
            </a:r>
            <a:r>
              <a:rPr lang="zh-TW" altLang="en-US" dirty="0" smtClean="0">
                <a:solidFill>
                  <a:schemeClr val="accent5">
                    <a:lumMod val="60000"/>
                    <a:lumOff val="40000"/>
                  </a:schemeClr>
                </a:solidFill>
                <a:latin typeface="Calibri" panose="020F0502020204030204" pitchFamily="34" charset="0"/>
                <a:ea typeface="標楷體" panose="03000509000000000000" pitchFamily="65" charset="-120"/>
                <a:cs typeface="Calibri" panose="020F0502020204030204" pitchFamily="34" charset="0"/>
              </a:rPr>
              <a:t>學習需求</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learning needs</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2254399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34819" name="Rectangle 3"/>
          <p:cNvSpPr>
            <a:spLocks noGrp="1" noChangeArrowheads="1"/>
          </p:cNvSpPr>
          <p:nvPr>
            <p:ph type="body" idx="1"/>
          </p:nvPr>
        </p:nvSpPr>
        <p:spPr/>
        <p:txBody>
          <a:bodyPr/>
          <a:lstStyle/>
          <a:p>
            <a:pPr>
              <a:spcBef>
                <a:spcPct val="50000"/>
              </a:spcBef>
              <a:buFont typeface="Arial" panose="020B0604020202020204" pitchFamily="34" charset="0"/>
              <a:buNone/>
            </a:pPr>
            <a:r>
              <a:rPr lang="en-US" altLang="zh-TW" i="1" dirty="0">
                <a:solidFill>
                  <a:srgbClr val="FFFF00"/>
                </a:solidFill>
                <a:ea typeface="新細明體" panose="02020500000000000000" pitchFamily="18" charset="-120"/>
              </a:rPr>
              <a:t>Use a feedback model (sandwich or grid) </a:t>
            </a: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系統化的方式（</a:t>
            </a:r>
            <a:r>
              <a:rPr lang="en-US" altLang="zh-TW" dirty="0" smtClean="0">
                <a:latin typeface="Calibri" panose="020F0502020204030204" pitchFamily="34" charset="0"/>
                <a:ea typeface="標楷體" panose="03000509000000000000" pitchFamily="65" charset="-120"/>
                <a:cs typeface="Calibri" panose="020F0502020204030204" pitchFamily="34" charset="0"/>
              </a:rPr>
              <a:t>systematic approaches</a:t>
            </a:r>
            <a:r>
              <a:rPr lang="zh-TW" altLang="en-US" dirty="0" smtClean="0">
                <a:latin typeface="Calibri" panose="020F0502020204030204" pitchFamily="34" charset="0"/>
                <a:ea typeface="標楷體" panose="03000509000000000000" pitchFamily="65" charset="-120"/>
                <a:cs typeface="Calibri" panose="020F0502020204030204" pitchFamily="34" charset="0"/>
              </a:rPr>
              <a:t>）是有用的</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三明治法（</a:t>
            </a:r>
            <a:r>
              <a:rPr lang="en-US" altLang="zh-TW" dirty="0" smtClean="0">
                <a:latin typeface="Calibri" panose="020F0502020204030204" pitchFamily="34" charset="0"/>
                <a:ea typeface="標楷體" panose="03000509000000000000" pitchFamily="65" charset="-120"/>
                <a:cs typeface="Calibri" panose="020F0502020204030204" pitchFamily="34" charset="0"/>
              </a:rPr>
              <a:t>PNP sandwich</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 </a:t>
            </a:r>
          </a:p>
          <a:p>
            <a:pPr lvl="1">
              <a:spcBef>
                <a:spcPct val="50000"/>
              </a:spcBef>
            </a:pPr>
            <a:r>
              <a:rPr lang="en-US" altLang="zh-TW" dirty="0" smtClean="0">
                <a:latin typeface="Calibri" panose="020F0502020204030204" pitchFamily="34" charset="0"/>
                <a:ea typeface="標楷體" panose="03000509000000000000" pitchFamily="65" charset="-120"/>
                <a:cs typeface="Calibri" panose="020F0502020204030204" pitchFamily="34" charset="0"/>
              </a:rPr>
              <a:t>highlight </a:t>
            </a:r>
            <a:r>
              <a:rPr lang="en-US" altLang="zh-TW" dirty="0">
                <a:latin typeface="Calibri" panose="020F0502020204030204" pitchFamily="34" charset="0"/>
                <a:ea typeface="標楷體" panose="03000509000000000000" pitchFamily="65" charset="-120"/>
                <a:cs typeface="Calibri" panose="020F0502020204030204" pitchFamily="34" charset="0"/>
              </a:rPr>
              <a:t>a positive aspect, then one to be improved, then another </a:t>
            </a:r>
            <a:r>
              <a:rPr lang="en-US" altLang="zh-TW" dirty="0" smtClean="0">
                <a:latin typeface="Calibri" panose="020F0502020204030204" pitchFamily="34" charset="0"/>
                <a:ea typeface="標楷體" panose="03000509000000000000" pitchFamily="65" charset="-120"/>
                <a:cs typeface="Calibri" panose="020F0502020204030204" pitchFamily="34" charset="0"/>
              </a:rPr>
              <a:t>positive</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回饋方格</a:t>
            </a:r>
            <a:r>
              <a:rPr lang="en-US" altLang="zh-TW" dirty="0" smtClean="0">
                <a:latin typeface="Calibri" panose="020F0502020204030204" pitchFamily="34" charset="0"/>
                <a:ea typeface="標楷體" panose="03000509000000000000" pitchFamily="65" charset="-120"/>
                <a:cs typeface="Calibri" panose="020F0502020204030204" pitchFamily="34" charset="0"/>
              </a:rPr>
              <a:t>Feedback </a:t>
            </a:r>
            <a:r>
              <a:rPr lang="en-US" altLang="zh-TW" dirty="0">
                <a:latin typeface="Calibri" panose="020F0502020204030204" pitchFamily="34" charset="0"/>
                <a:ea typeface="標楷體" panose="03000509000000000000" pitchFamily="65" charset="-120"/>
                <a:cs typeface="Calibri" panose="020F0502020204030204" pitchFamily="34" charset="0"/>
              </a:rPr>
              <a:t>grid </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lvl="1">
              <a:spcBef>
                <a:spcPct val="50000"/>
              </a:spcBef>
            </a:pPr>
            <a:r>
              <a:rPr lang="en-US" altLang="zh-TW" dirty="0" smtClean="0">
                <a:latin typeface="Calibri" panose="020F0502020204030204" pitchFamily="34" charset="0"/>
                <a:ea typeface="標楷體" panose="03000509000000000000" pitchFamily="65" charset="-120"/>
                <a:cs typeface="Calibri" panose="020F0502020204030204" pitchFamily="34" charset="0"/>
              </a:rPr>
              <a:t>adapted </a:t>
            </a:r>
            <a:r>
              <a:rPr lang="en-US" altLang="zh-TW" dirty="0">
                <a:latin typeface="Calibri" panose="020F0502020204030204" pitchFamily="34" charset="0"/>
                <a:ea typeface="標楷體" panose="03000509000000000000" pitchFamily="65" charset="-120"/>
                <a:cs typeface="Calibri" panose="020F0502020204030204" pitchFamily="34" charset="0"/>
              </a:rPr>
              <a:t>from the Bayer Institute </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lvl="1">
              <a:spcBef>
                <a:spcPct val="50000"/>
              </a:spcBef>
            </a:pPr>
            <a:r>
              <a:rPr lang="en-US" altLang="zh-TW" dirty="0" smtClean="0">
                <a:latin typeface="Calibri" panose="020F0502020204030204" pitchFamily="34" charset="0"/>
                <a:ea typeface="標楷體" panose="03000509000000000000" pitchFamily="65" charset="-120"/>
                <a:cs typeface="Calibri" panose="020F0502020204030204" pitchFamily="34" charset="0"/>
              </a:rPr>
              <a:t>behaviors </a:t>
            </a:r>
            <a:r>
              <a:rPr lang="en-US" altLang="zh-TW" dirty="0">
                <a:latin typeface="Calibri" panose="020F0502020204030204" pitchFamily="34" charset="0"/>
                <a:ea typeface="標楷體" panose="03000509000000000000" pitchFamily="65" charset="-120"/>
                <a:cs typeface="Calibri" panose="020F0502020204030204" pitchFamily="34" charset="0"/>
              </a:rPr>
              <a:t>to continue, or do more of; </a:t>
            </a:r>
            <a:r>
              <a:rPr lang="en-US" altLang="zh-TW" dirty="0" smtClean="0">
                <a:latin typeface="Calibri" panose="020F0502020204030204" pitchFamily="34" charset="0"/>
                <a:ea typeface="標楷體" panose="03000509000000000000" pitchFamily="65" charset="-120"/>
                <a:cs typeface="Calibri" panose="020F0502020204030204" pitchFamily="34" charset="0"/>
              </a:rPr>
              <a:t>behaviors </a:t>
            </a:r>
            <a:r>
              <a:rPr lang="en-US" altLang="zh-TW" dirty="0">
                <a:latin typeface="Calibri" panose="020F0502020204030204" pitchFamily="34" charset="0"/>
                <a:ea typeface="標楷體" panose="03000509000000000000" pitchFamily="65" charset="-120"/>
                <a:cs typeface="Calibri" panose="020F0502020204030204" pitchFamily="34" charset="0"/>
              </a:rPr>
              <a:t>to start doing; </a:t>
            </a:r>
            <a:r>
              <a:rPr lang="en-US" altLang="zh-TW" dirty="0" smtClean="0">
                <a:latin typeface="Calibri" panose="020F0502020204030204" pitchFamily="34" charset="0"/>
                <a:ea typeface="標楷體" panose="03000509000000000000" pitchFamily="65" charset="-120"/>
                <a:cs typeface="Calibri" panose="020F0502020204030204" pitchFamily="34" charset="0"/>
              </a:rPr>
              <a:t>behavior </a:t>
            </a:r>
            <a:r>
              <a:rPr lang="en-US" altLang="zh-TW" dirty="0">
                <a:latin typeface="Calibri" panose="020F0502020204030204" pitchFamily="34" charset="0"/>
                <a:ea typeface="標楷體" panose="03000509000000000000" pitchFamily="65" charset="-120"/>
                <a:cs typeface="Calibri" panose="020F0502020204030204" pitchFamily="34" charset="0"/>
              </a:rPr>
              <a:t>to stop or do less of; future </a:t>
            </a:r>
            <a:r>
              <a:rPr lang="en-US" altLang="zh-TW" dirty="0" smtClean="0">
                <a:latin typeface="Calibri" panose="020F0502020204030204" pitchFamily="34" charset="0"/>
                <a:ea typeface="標楷體" panose="03000509000000000000" pitchFamily="65" charset="-120"/>
                <a:cs typeface="Calibri" panose="020F0502020204030204" pitchFamily="34" charset="0"/>
              </a:rPr>
              <a:t>behaviors</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1435579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C:\Users\Julien\Pictures\Fried_Hamburger.jpg"/>
          <p:cNvPicPr>
            <a:picLocks noChangeAspect="1" noChangeArrowheads="1"/>
          </p:cNvPicPr>
          <p:nvPr>
            <p:custDataLst>
              <p:tags r:id="rId2"/>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357662" y="1484784"/>
            <a:ext cx="6421338" cy="4816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文字方塊 2"/>
          <p:cNvSpPr txBox="1">
            <a:spLocks noChangeArrowheads="1"/>
          </p:cNvSpPr>
          <p:nvPr>
            <p:custDataLst>
              <p:tags r:id="rId3"/>
            </p:custDataLst>
          </p:nvPr>
        </p:nvSpPr>
        <p:spPr bwMode="auto">
          <a:xfrm>
            <a:off x="477788" y="2636912"/>
            <a:ext cx="2483045" cy="5232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kumimoji="0" lang="en-US" altLang="zh-TW" sz="2800" dirty="0">
                <a:latin typeface="Eras Medium ITC" panose="020B0602030504020804" pitchFamily="34" charset="0"/>
                <a:ea typeface="微軟正黑體" panose="020B0604030504040204" pitchFamily="34" charset="-120"/>
              </a:rPr>
              <a:t>Compliment</a:t>
            </a:r>
            <a:endParaRPr kumimoji="0" lang="zh-TW" altLang="en-US" sz="2800" dirty="0">
              <a:latin typeface="Eras Medium ITC" panose="020B0602030504020804" pitchFamily="34" charset="0"/>
              <a:ea typeface="微軟正黑體" panose="020B0604030504040204" pitchFamily="34" charset="-120"/>
            </a:endParaRPr>
          </a:p>
        </p:txBody>
      </p:sp>
      <p:sp>
        <p:nvSpPr>
          <p:cNvPr id="5" name="文字方塊 4"/>
          <p:cNvSpPr txBox="1"/>
          <p:nvPr>
            <p:custDataLst>
              <p:tags r:id="rId4"/>
            </p:custDataLst>
          </p:nvPr>
        </p:nvSpPr>
        <p:spPr>
          <a:xfrm>
            <a:off x="1053852" y="4009257"/>
            <a:ext cx="1920875" cy="584200"/>
          </a:xfrm>
          <a:prstGeom prst="rect">
            <a:avLst/>
          </a:prstGeom>
          <a:noFill/>
          <a:ln w="57150">
            <a:solidFill>
              <a:srgbClr val="FF0000"/>
            </a:solidFill>
          </a:ln>
        </p:spPr>
        <p:txBody>
          <a:bodyPr anchor="ctr">
            <a:spAutoFit/>
          </a:bodyPr>
          <a:lstStyle/>
          <a:p>
            <a:pPr>
              <a:defRPr/>
            </a:pPr>
            <a:r>
              <a:rPr lang="en-US" altLang="zh-TW" sz="3200" b="1" dirty="0">
                <a:solidFill>
                  <a:srgbClr val="00B0F0"/>
                </a:solidFill>
                <a:effectLst>
                  <a:outerShdw blurRad="38100" dist="38100" dir="2700000" algn="tl">
                    <a:srgbClr val="000000">
                      <a:alpha val="43137"/>
                    </a:srgbClr>
                  </a:outerShdw>
                </a:effectLst>
                <a:latin typeface="AR HERMANN" pitchFamily="2" charset="0"/>
              </a:rPr>
              <a:t>Criticism</a:t>
            </a:r>
            <a:endParaRPr lang="zh-TW" altLang="en-US" sz="3200" b="1" dirty="0">
              <a:solidFill>
                <a:srgbClr val="00B0F0"/>
              </a:solidFill>
              <a:effectLst>
                <a:outerShdw blurRad="38100" dist="38100" dir="2700000" algn="tl">
                  <a:srgbClr val="000000">
                    <a:alpha val="43137"/>
                  </a:srgbClr>
                </a:outerShdw>
              </a:effectLst>
              <a:latin typeface="AR HERMANN" pitchFamily="2" charset="0"/>
            </a:endParaRPr>
          </a:p>
        </p:txBody>
      </p:sp>
      <p:sp>
        <p:nvSpPr>
          <p:cNvPr id="32774" name="文字方塊 5"/>
          <p:cNvSpPr txBox="1">
            <a:spLocks noChangeArrowheads="1"/>
          </p:cNvSpPr>
          <p:nvPr>
            <p:custDataLst>
              <p:tags r:id="rId5"/>
            </p:custDataLst>
          </p:nvPr>
        </p:nvSpPr>
        <p:spPr bwMode="auto">
          <a:xfrm>
            <a:off x="621804" y="5242916"/>
            <a:ext cx="2258814" cy="5232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kumimoji="0" lang="en-US" altLang="zh-TW" sz="2800" dirty="0">
                <a:latin typeface="Eras Medium ITC" panose="020B0602030504020804" pitchFamily="34" charset="0"/>
                <a:ea typeface="微軟正黑體" panose="020B0604030504040204" pitchFamily="34" charset="-120"/>
              </a:rPr>
              <a:t>Compliment</a:t>
            </a:r>
            <a:endParaRPr kumimoji="0" lang="zh-TW" altLang="en-US" sz="2800" dirty="0">
              <a:latin typeface="Eras Medium ITC" panose="020B0602030504020804" pitchFamily="34" charset="0"/>
              <a:ea typeface="微軟正黑體" panose="020B0604030504040204" pitchFamily="34" charset="-120"/>
            </a:endParaRPr>
          </a:p>
        </p:txBody>
      </p:sp>
      <p:cxnSp>
        <p:nvCxnSpPr>
          <p:cNvPr id="7" name="直線單箭頭接點 6"/>
          <p:cNvCxnSpPr>
            <a:stCxn id="32772" idx="3"/>
          </p:cNvCxnSpPr>
          <p:nvPr>
            <p:custDataLst>
              <p:tags r:id="rId6"/>
            </p:custDataLst>
          </p:nvPr>
        </p:nvCxnSpPr>
        <p:spPr>
          <a:xfrm>
            <a:off x="2960833" y="2898522"/>
            <a:ext cx="1150938" cy="18736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5" idx="3"/>
          </p:cNvCxnSpPr>
          <p:nvPr>
            <p:custDataLst>
              <p:tags r:id="rId7"/>
            </p:custDataLst>
          </p:nvPr>
        </p:nvCxnSpPr>
        <p:spPr>
          <a:xfrm>
            <a:off x="2974727" y="4233094"/>
            <a:ext cx="887413" cy="38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32774" idx="3"/>
          </p:cNvCxnSpPr>
          <p:nvPr>
            <p:custDataLst>
              <p:tags r:id="rId8"/>
            </p:custDataLst>
          </p:nvPr>
        </p:nvCxnSpPr>
        <p:spPr>
          <a:xfrm flipV="1">
            <a:off x="2880618" y="5441356"/>
            <a:ext cx="1079500" cy="6317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1461215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randombar(vertical)">
                                      <p:cBhvr>
                                        <p:cTn id="7" dur="30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1000"/>
                                        <p:tgtEl>
                                          <p:spTgt spid="32772"/>
                                        </p:tgtEl>
                                      </p:cBhvr>
                                    </p:animEffect>
                                    <p:anim calcmode="lin" valueType="num">
                                      <p:cBhvr>
                                        <p:cTn id="13" dur="1000" fill="hold"/>
                                        <p:tgtEl>
                                          <p:spTgt spid="32772"/>
                                        </p:tgtEl>
                                        <p:attrNameLst>
                                          <p:attrName>ppt_x</p:attrName>
                                        </p:attrNameLst>
                                      </p:cBhvr>
                                      <p:tavLst>
                                        <p:tav tm="0">
                                          <p:val>
                                            <p:strVal val="#ppt_x"/>
                                          </p:val>
                                        </p:tav>
                                        <p:tav tm="100000">
                                          <p:val>
                                            <p:strVal val="#ppt_x"/>
                                          </p:val>
                                        </p:tav>
                                      </p:tavLst>
                                    </p:anim>
                                    <p:anim calcmode="lin" valueType="num">
                                      <p:cBhvr>
                                        <p:cTn id="14" dur="1000" fill="hold"/>
                                        <p:tgtEl>
                                          <p:spTgt spid="3277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2774"/>
                                        </p:tgtEl>
                                        <p:attrNameLst>
                                          <p:attrName>style.visibility</p:attrName>
                                        </p:attrNameLst>
                                      </p:cBhvr>
                                      <p:to>
                                        <p:strVal val="visible"/>
                                      </p:to>
                                    </p:set>
                                    <p:anim calcmode="lin" valueType="num">
                                      <p:cBhvr>
                                        <p:cTn id="58" dur="500" fill="hold"/>
                                        <p:tgtEl>
                                          <p:spTgt spid="32774"/>
                                        </p:tgtEl>
                                        <p:attrNameLst>
                                          <p:attrName>ppt_w</p:attrName>
                                        </p:attrNameLst>
                                      </p:cBhvr>
                                      <p:tavLst>
                                        <p:tav tm="0">
                                          <p:val>
                                            <p:fltVal val="0"/>
                                          </p:val>
                                        </p:tav>
                                        <p:tav tm="100000">
                                          <p:val>
                                            <p:strVal val="#ppt_w"/>
                                          </p:val>
                                        </p:tav>
                                      </p:tavLst>
                                    </p:anim>
                                    <p:anim calcmode="lin" valueType="num">
                                      <p:cBhvr>
                                        <p:cTn id="59" dur="500" fill="hold"/>
                                        <p:tgtEl>
                                          <p:spTgt spid="32774"/>
                                        </p:tgtEl>
                                        <p:attrNameLst>
                                          <p:attrName>ppt_h</p:attrName>
                                        </p:attrNameLst>
                                      </p:cBhvr>
                                      <p:tavLst>
                                        <p:tav tm="0">
                                          <p:val>
                                            <p:fltVal val="0"/>
                                          </p:val>
                                        </p:tav>
                                        <p:tav tm="100000">
                                          <p:val>
                                            <p:strVal val="#ppt_h"/>
                                          </p:val>
                                        </p:tav>
                                      </p:tavLst>
                                    </p:anim>
                                    <p:animEffect transition="in" filter="fade">
                                      <p:cBhvr>
                                        <p:cTn id="60" dur="500"/>
                                        <p:tgtEl>
                                          <p:spTgt spid="32774"/>
                                        </p:tgtEl>
                                      </p:cBhvr>
                                    </p:animEffect>
                                  </p:childTnLst>
                                </p:cTn>
                              </p:par>
                              <p:par>
                                <p:cTn id="61" presetID="53" presetClass="entr" presetSubtype="16"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5" grpId="0" animBg="1"/>
      <p:bldP spid="327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61" name="Group 97"/>
          <p:cNvGraphicFramePr>
            <a:graphicFrameLocks noGrp="1"/>
          </p:cNvGraphicFramePr>
          <p:nvPr>
            <p:extLst>
              <p:ext uri="{D42A27DB-BD31-4B8C-83A1-F6EECF244321}">
                <p14:modId xmlns="" xmlns:p14="http://schemas.microsoft.com/office/powerpoint/2010/main" val="2279495807"/>
              </p:ext>
            </p:extLst>
          </p:nvPr>
        </p:nvGraphicFramePr>
        <p:xfrm>
          <a:off x="1990726" y="1557338"/>
          <a:ext cx="8784206" cy="4754880"/>
        </p:xfrm>
        <a:graphic>
          <a:graphicData uri="http://schemas.openxmlformats.org/drawingml/2006/table">
            <a:tbl>
              <a:tblPr/>
              <a:tblGrid>
                <a:gridCol w="4556913"/>
                <a:gridCol w="4227293"/>
              </a:tblGrid>
              <a:tr h="669925">
                <a:tc>
                  <a:txBody>
                    <a:bodyPr/>
                    <a:lstStyle>
                      <a:lvl1pPr>
                        <a:spcBef>
                          <a:spcPct val="20000"/>
                        </a:spcBef>
                        <a:buClr>
                          <a:srgbClr val="007159"/>
                        </a:buClr>
                        <a:buSzPct val="60000"/>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spcBef>
                          <a:spcPct val="20000"/>
                        </a:spcBef>
                        <a:buClr>
                          <a:srgbClr val="00715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ct val="20000"/>
                        </a:spcBef>
                        <a:buClr>
                          <a:srgbClr val="007159"/>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7159"/>
                        </a:buClr>
                        <a:buSzPct val="60000"/>
                        <a:buFont typeface="Arial" panose="020B0604020202020204" pitchFamily="34" charset="0"/>
                        <a:buNone/>
                        <a:tabLst/>
                      </a:pPr>
                      <a:r>
                        <a:rPr kumimoji="0" lang="en-US" altLang="zh-TW" sz="2800" b="0" i="1" u="none" strike="noStrike" cap="none" normalizeH="0" baseline="0" dirty="0" smtClean="0">
                          <a:ln>
                            <a:noFill/>
                          </a:ln>
                          <a:solidFill>
                            <a:srgbClr val="FFFF00"/>
                          </a:solidFill>
                          <a:effectLst/>
                          <a:latin typeface="Arial" panose="020B0604020202020204" pitchFamily="34" charset="0"/>
                          <a:ea typeface="新細明體" panose="02020500000000000000" pitchFamily="18" charset="-120"/>
                          <a:cs typeface="Times New Roman" panose="02020603050405020304" pitchFamily="18" charset="0"/>
                        </a:rPr>
                        <a:t>Continue…</a:t>
                      </a:r>
                      <a:endParaRPr kumimoji="0" lang="en-US" altLang="zh-TW" sz="2800" b="0" i="1" u="none" strike="noStrike" cap="none" normalizeH="0" baseline="0" dirty="0" smtClean="0">
                        <a:ln>
                          <a:noFill/>
                        </a:ln>
                        <a:solidFill>
                          <a:srgbClr val="FFFF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zh-TW" altLang="en-US"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對有用的行為表現加以回饋，要專一，且描述其影響性，強調有哪些事是以後我們還期待看到的。</a:t>
                      </a:r>
                      <a:endParaRPr kumimoji="0" lang="en-US" altLang="zh-TW"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Comment on aspects of performance that were </a:t>
                      </a:r>
                      <a:r>
                        <a:rPr kumimoji="0" lang="en-US" altLang="zh-TW" sz="1600" b="0" i="0" u="none" strike="noStrike" cap="none" normalizeH="0" baseline="0" dirty="0" smtClean="0">
                          <a:ln>
                            <a:noFill/>
                          </a:ln>
                          <a:solidFill>
                            <a:schemeClr val="accent3">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effective</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Be </a:t>
                      </a:r>
                      <a:r>
                        <a:rPr kumimoji="0" lang="en-US" altLang="zh-TW" sz="1600" b="0" i="0" u="none" strike="noStrike" cap="none" normalizeH="0" baseline="0" dirty="0" smtClean="0">
                          <a:ln>
                            <a:noFill/>
                          </a:ln>
                          <a:solidFill>
                            <a:schemeClr val="accent3">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specific</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and </a:t>
                      </a:r>
                      <a:r>
                        <a:rPr kumimoji="0" lang="en-US" altLang="zh-TW" sz="1600" b="0" i="0" u="none" strike="noStrike" cap="none" normalizeH="0" baseline="0" dirty="0" smtClean="0">
                          <a:ln>
                            <a:noFill/>
                          </a:ln>
                          <a:solidFill>
                            <a:schemeClr val="accent3">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describe impact</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Highlight things you would like to see done in the future.</a:t>
                      </a:r>
                      <a:endParaRPr kumimoji="0" lang="en-US" altLang="zh-TW" sz="16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7159"/>
                        </a:buClr>
                        <a:buSzPct val="60000"/>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spcBef>
                          <a:spcPct val="20000"/>
                        </a:spcBef>
                        <a:buClr>
                          <a:srgbClr val="00715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ct val="20000"/>
                        </a:spcBef>
                        <a:buClr>
                          <a:srgbClr val="007159"/>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7159"/>
                        </a:buClr>
                        <a:buSzPct val="60000"/>
                        <a:buFont typeface="Arial" panose="020B0604020202020204" pitchFamily="34" charset="0"/>
                        <a:buNone/>
                        <a:tabLst/>
                      </a:pPr>
                      <a:r>
                        <a:rPr kumimoji="0" lang="en-US" altLang="zh-TW" sz="2800" b="0" i="1" u="none" strike="noStrike" cap="none" normalizeH="0" baseline="0" dirty="0" smtClean="0">
                          <a:ln>
                            <a:noFill/>
                          </a:ln>
                          <a:solidFill>
                            <a:srgbClr val="FFFF00"/>
                          </a:solidFill>
                          <a:effectLst/>
                          <a:latin typeface="Arial" panose="020B0604020202020204" pitchFamily="34" charset="0"/>
                          <a:ea typeface="新細明體" panose="02020500000000000000" pitchFamily="18" charset="-120"/>
                          <a:cs typeface="Times New Roman" panose="02020603050405020304" pitchFamily="18" charset="0"/>
                        </a:rPr>
                        <a:t>Start, or do more…</a:t>
                      </a:r>
                      <a:endParaRPr kumimoji="0" lang="en-US" altLang="zh-TW" sz="2800" b="0" i="1" u="none" strike="noStrike" cap="none" normalizeH="0" baseline="0" dirty="0" smtClean="0">
                        <a:ln>
                          <a:noFill/>
                        </a:ln>
                        <a:solidFill>
                          <a:srgbClr val="FFFF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zh-TW" altLang="en-US"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找出那些學員知道、應該要做，或者是應該要多做一些的行為。</a:t>
                      </a:r>
                      <a:endParaRPr kumimoji="0" lang="en-US" altLang="zh-TW"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Identify behavior the student </a:t>
                      </a:r>
                      <a:r>
                        <a:rPr kumimoji="0" lang="en-US" altLang="zh-TW" sz="1600" b="0" i="0" u="none" strike="noStrike" cap="none" normalizeH="0" baseline="0" dirty="0" smtClean="0">
                          <a:ln>
                            <a:noFill/>
                          </a:ln>
                          <a:solidFill>
                            <a:schemeClr val="accent1">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knows how to do </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and </a:t>
                      </a:r>
                      <a:r>
                        <a:rPr kumimoji="0" lang="en-US" altLang="zh-TW" sz="1600" b="0" i="0" u="none" strike="noStrike" cap="none" normalizeH="0" baseline="0" dirty="0" smtClean="0">
                          <a:ln>
                            <a:noFill/>
                          </a:ln>
                          <a:solidFill>
                            <a:schemeClr val="accent1">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should do</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or </a:t>
                      </a:r>
                      <a:r>
                        <a:rPr kumimoji="0" lang="en-US" altLang="zh-TW" sz="1600" b="0" i="0" u="none" strike="noStrike" cap="none" normalizeH="0" baseline="0" dirty="0" smtClean="0">
                          <a:ln>
                            <a:noFill/>
                          </a:ln>
                          <a:solidFill>
                            <a:schemeClr val="accent1">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do more often</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lvl1pPr>
                        <a:spcBef>
                          <a:spcPct val="20000"/>
                        </a:spcBef>
                        <a:buClr>
                          <a:srgbClr val="007159"/>
                        </a:buClr>
                        <a:buSzPct val="60000"/>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spcBef>
                          <a:spcPct val="20000"/>
                        </a:spcBef>
                        <a:buClr>
                          <a:srgbClr val="00715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ct val="20000"/>
                        </a:spcBef>
                        <a:buClr>
                          <a:srgbClr val="007159"/>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7159"/>
                        </a:buClr>
                        <a:buSzPct val="60000"/>
                        <a:buFont typeface="Arial" panose="020B0604020202020204" pitchFamily="34" charset="0"/>
                        <a:buNone/>
                        <a:tabLst/>
                      </a:pPr>
                      <a:r>
                        <a:rPr kumimoji="0" lang="en-US" altLang="zh-TW" sz="2800" b="0" i="1" u="none" strike="noStrike" cap="none" normalizeH="0" baseline="0" dirty="0" smtClean="0">
                          <a:ln>
                            <a:noFill/>
                          </a:ln>
                          <a:solidFill>
                            <a:srgbClr val="FFFF00"/>
                          </a:solidFill>
                          <a:effectLst/>
                          <a:latin typeface="Arial" panose="020B0604020202020204" pitchFamily="34" charset="0"/>
                          <a:ea typeface="新細明體" panose="02020500000000000000" pitchFamily="18" charset="-120"/>
                          <a:cs typeface="Times New Roman" panose="02020603050405020304" pitchFamily="18" charset="0"/>
                        </a:rPr>
                        <a:t>Consider…</a:t>
                      </a:r>
                      <a:endParaRPr kumimoji="0" lang="en-US" altLang="zh-TW" sz="2800" b="0" i="1" u="none" strike="noStrike" cap="none" normalizeH="0" baseline="0" dirty="0" smtClean="0">
                        <a:ln>
                          <a:noFill/>
                        </a:ln>
                        <a:solidFill>
                          <a:srgbClr val="FFFF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zh-TW" altLang="en-US"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強調一個可協助學員成長的重點，一個學員在未來可以做得到的挑戰。</a:t>
                      </a:r>
                      <a:endParaRPr kumimoji="0" lang="en-US" altLang="zh-TW"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Highlight a </a:t>
                      </a:r>
                      <a:r>
                        <a:rPr kumimoji="0" lang="en-US" altLang="zh-TW" sz="1600" b="0" i="0" u="none" strike="noStrike" cap="none" normalizeH="0" baseline="0" dirty="0" smtClean="0">
                          <a:ln>
                            <a:noFill/>
                          </a:ln>
                          <a:solidFill>
                            <a:schemeClr val="accent2">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point of growth </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for the student, a </a:t>
                      </a:r>
                      <a:r>
                        <a:rPr kumimoji="0" lang="en-US" altLang="zh-TW" sz="1600" b="0" i="0" u="none" strike="noStrike" cap="none" normalizeH="0" baseline="0" dirty="0" smtClean="0">
                          <a:ln>
                            <a:noFill/>
                          </a:ln>
                          <a:solidFill>
                            <a:schemeClr val="accent2">
                              <a:lumMod val="40000"/>
                              <a:lumOff val="60000"/>
                            </a:schemeClr>
                          </a:solidFill>
                          <a:effectLst/>
                          <a:latin typeface="Arial" panose="020B0604020202020204" pitchFamily="34" charset="0"/>
                          <a:ea typeface="新細明體" panose="02020500000000000000" pitchFamily="18" charset="-120"/>
                          <a:cs typeface="Times New Roman" panose="02020603050405020304" pitchFamily="18" charset="0"/>
                        </a:rPr>
                        <a:t>“doable” challenge </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for future interactions.</a:t>
                      </a:r>
                      <a:endParaRPr kumimoji="0" lang="en-US" altLang="zh-TW" sz="16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7159"/>
                        </a:buClr>
                        <a:buSzPct val="60000"/>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spcBef>
                          <a:spcPct val="20000"/>
                        </a:spcBef>
                        <a:buClr>
                          <a:srgbClr val="00715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ct val="20000"/>
                        </a:spcBef>
                        <a:buClr>
                          <a:srgbClr val="007159"/>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spcBef>
                          <a:spcPct val="20000"/>
                        </a:spcBef>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00715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7159"/>
                        </a:buClr>
                        <a:buSzPct val="60000"/>
                        <a:buFont typeface="Arial" panose="020B0604020202020204" pitchFamily="34" charset="0"/>
                        <a:buNone/>
                        <a:tabLst/>
                      </a:pPr>
                      <a:r>
                        <a:rPr kumimoji="0" lang="en-US" altLang="zh-TW" sz="2800" b="0" i="1" u="none" strike="noStrike" cap="none" normalizeH="0" baseline="0" dirty="0" smtClean="0">
                          <a:ln>
                            <a:noFill/>
                          </a:ln>
                          <a:solidFill>
                            <a:srgbClr val="FFFF00"/>
                          </a:solidFill>
                          <a:effectLst/>
                          <a:latin typeface="Arial" panose="020B0604020202020204" pitchFamily="34" charset="0"/>
                          <a:ea typeface="新細明體" panose="02020500000000000000" pitchFamily="18" charset="-120"/>
                          <a:cs typeface="Times New Roman" panose="02020603050405020304" pitchFamily="18" charset="0"/>
                        </a:rPr>
                        <a:t>Stop, or do less…</a:t>
                      </a:r>
                      <a:endParaRPr kumimoji="0" lang="en-US" altLang="zh-TW" sz="2800" b="0" i="1" u="none" strike="noStrike" cap="none" normalizeH="0" baseline="0" dirty="0" smtClean="0">
                        <a:ln>
                          <a:noFill/>
                        </a:ln>
                        <a:solidFill>
                          <a:srgbClr val="FFFF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zh-TW" altLang="en-US"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指出有哪些行為是無用甚至是有傷害性的，要有專一性，且指出其潛在影響。</a:t>
                      </a:r>
                      <a:endParaRPr kumimoji="0" lang="en-US" altLang="zh-TW" sz="2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7159"/>
                        </a:buClr>
                        <a:buSzPct val="60000"/>
                        <a:buFont typeface="Arial" panose="020B0604020202020204" pitchFamily="34" charset="0"/>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Point out actions that were </a:t>
                      </a:r>
                      <a:r>
                        <a:rPr kumimoji="0" lang="en-US" altLang="zh-TW" sz="1600" b="0" i="0" u="none" strike="noStrike" cap="none" normalizeH="0" baseline="0" dirty="0" smtClean="0">
                          <a:ln>
                            <a:noFill/>
                          </a:ln>
                          <a:solidFill>
                            <a:schemeClr val="accent6">
                              <a:lumMod val="20000"/>
                              <a:lumOff val="80000"/>
                            </a:schemeClr>
                          </a:solidFill>
                          <a:effectLst/>
                          <a:latin typeface="Arial" panose="020B0604020202020204" pitchFamily="34" charset="0"/>
                          <a:ea typeface="新細明體" panose="02020500000000000000" pitchFamily="18" charset="-120"/>
                          <a:cs typeface="Times New Roman" panose="02020603050405020304" pitchFamily="18" charset="0"/>
                        </a:rPr>
                        <a:t>not helpful</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or could be </a:t>
                      </a:r>
                      <a:r>
                        <a:rPr kumimoji="0" lang="en-US" altLang="zh-TW" sz="1600" b="0" i="0" u="none" strike="noStrike" cap="none" normalizeH="0" baseline="0" dirty="0" smtClean="0">
                          <a:ln>
                            <a:noFill/>
                          </a:ln>
                          <a:solidFill>
                            <a:schemeClr val="accent6">
                              <a:lumMod val="20000"/>
                              <a:lumOff val="80000"/>
                            </a:schemeClr>
                          </a:solidFill>
                          <a:effectLst/>
                          <a:latin typeface="Arial" panose="020B0604020202020204" pitchFamily="34" charset="0"/>
                          <a:ea typeface="新細明體" panose="02020500000000000000" pitchFamily="18" charset="-120"/>
                          <a:cs typeface="Times New Roman" panose="02020603050405020304" pitchFamily="18" charset="0"/>
                        </a:rPr>
                        <a:t>harmful</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Be </a:t>
                      </a:r>
                      <a:r>
                        <a:rPr kumimoji="0" lang="en-US" altLang="zh-TW" sz="1600" b="0" i="0" u="none" strike="noStrike" cap="none" normalizeH="0" baseline="0" dirty="0" smtClean="0">
                          <a:ln>
                            <a:noFill/>
                          </a:ln>
                          <a:solidFill>
                            <a:schemeClr val="accent6">
                              <a:lumMod val="20000"/>
                              <a:lumOff val="80000"/>
                            </a:schemeClr>
                          </a:solidFill>
                          <a:effectLst/>
                          <a:latin typeface="Arial" panose="020B0604020202020204" pitchFamily="34" charset="0"/>
                          <a:ea typeface="新細明體" panose="02020500000000000000" pitchFamily="18" charset="-120"/>
                          <a:cs typeface="Times New Roman" panose="02020603050405020304" pitchFamily="18" charset="0"/>
                        </a:rPr>
                        <a:t>specific</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and indicate </a:t>
                      </a:r>
                      <a:r>
                        <a:rPr kumimoji="0" lang="en-US" altLang="zh-TW" sz="1600" b="0" i="0" u="none" strike="noStrike" cap="none" normalizeH="0" baseline="0" dirty="0" smtClean="0">
                          <a:ln>
                            <a:noFill/>
                          </a:ln>
                          <a:solidFill>
                            <a:schemeClr val="accent6">
                              <a:lumMod val="20000"/>
                              <a:lumOff val="80000"/>
                            </a:schemeClr>
                          </a:solidFill>
                          <a:effectLst/>
                          <a:latin typeface="Arial" panose="020B0604020202020204" pitchFamily="34" charset="0"/>
                          <a:ea typeface="新細明體" panose="02020500000000000000" pitchFamily="18" charset="-120"/>
                          <a:cs typeface="Times New Roman" panose="02020603050405020304" pitchFamily="18" charset="0"/>
                        </a:rPr>
                        <a:t>potential</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 </a:t>
                      </a:r>
                      <a:r>
                        <a:rPr kumimoji="0" lang="en-US" altLang="zh-TW" sz="1600" b="0" i="0" u="none" strike="noStrike" cap="none" normalizeH="0" baseline="0" dirty="0" smtClean="0">
                          <a:ln>
                            <a:noFill/>
                          </a:ln>
                          <a:solidFill>
                            <a:schemeClr val="accent6">
                              <a:lumMod val="20000"/>
                              <a:lumOff val="80000"/>
                            </a:schemeClr>
                          </a:solidFill>
                          <a:effectLst/>
                          <a:latin typeface="Arial" panose="020B0604020202020204" pitchFamily="34" charset="0"/>
                          <a:ea typeface="新細明體" panose="02020500000000000000" pitchFamily="18" charset="-120"/>
                          <a:cs typeface="Times New Roman" panose="02020603050405020304" pitchFamily="18" charset="0"/>
                        </a:rPr>
                        <a:t>impact</a:t>
                      </a: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a:t>
                      </a:r>
                      <a:endParaRPr kumimoji="0" lang="en-US" altLang="zh-TW" sz="16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97" name="Rectangle 33"/>
          <p:cNvSpPr>
            <a:spLocks noChangeArrowheads="1"/>
          </p:cNvSpPr>
          <p:nvPr/>
        </p:nvSpPr>
        <p:spPr bwMode="auto">
          <a:xfrm>
            <a:off x="1522413" y="447623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zh-TW"/>
          </a:p>
        </p:txBody>
      </p:sp>
      <p:sp>
        <p:nvSpPr>
          <p:cNvPr id="36958" name="Rectangle 94"/>
          <p:cNvSpPr>
            <a:spLocks noChangeArrowheads="1"/>
          </p:cNvSpPr>
          <p:nvPr/>
        </p:nvSpPr>
        <p:spPr bwMode="auto">
          <a:xfrm>
            <a:off x="1979612" y="274638"/>
            <a:ext cx="8218488" cy="1020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lstStyle>
            <a:lvl1pPr>
              <a:defRPr sz="3200" b="1">
                <a:solidFill>
                  <a:srgbClr val="007159"/>
                </a:solidFill>
                <a:latin typeface="Arial" panose="020B0604020202020204" pitchFamily="34" charset="0"/>
                <a:cs typeface="Arial" panose="020B0604020202020204" pitchFamily="34" charset="0"/>
              </a:defRPr>
            </a:lvl1pPr>
            <a:lvl2pPr>
              <a:defRPr sz="3200" b="1">
                <a:solidFill>
                  <a:srgbClr val="007159"/>
                </a:solidFill>
                <a:latin typeface="Arial" panose="020B0604020202020204" pitchFamily="34" charset="0"/>
                <a:cs typeface="Arial" panose="020B0604020202020204" pitchFamily="34" charset="0"/>
              </a:defRPr>
            </a:lvl2pPr>
            <a:lvl3pPr>
              <a:defRPr sz="3200" b="1">
                <a:solidFill>
                  <a:srgbClr val="007159"/>
                </a:solidFill>
                <a:latin typeface="Arial" panose="020B0604020202020204" pitchFamily="34" charset="0"/>
                <a:cs typeface="Arial" panose="020B0604020202020204" pitchFamily="34" charset="0"/>
              </a:defRPr>
            </a:lvl3pPr>
            <a:lvl4pPr>
              <a:defRPr sz="3200" b="1">
                <a:solidFill>
                  <a:srgbClr val="007159"/>
                </a:solidFill>
                <a:latin typeface="Arial" panose="020B0604020202020204" pitchFamily="34" charset="0"/>
                <a:cs typeface="Arial" panose="020B0604020202020204" pitchFamily="34" charset="0"/>
              </a:defRPr>
            </a:lvl4pPr>
            <a:lvl5pPr>
              <a:defRPr sz="3200" b="1">
                <a:solidFill>
                  <a:srgbClr val="007159"/>
                </a:solidFill>
                <a:latin typeface="Arial" panose="020B0604020202020204" pitchFamily="34" charset="0"/>
                <a:cs typeface="Arial" panose="020B0604020202020204" pitchFamily="34" charset="0"/>
              </a:defRPr>
            </a:lvl5pPr>
            <a:lvl6pPr marL="457200" fontAlgn="base">
              <a:spcBef>
                <a:spcPct val="0"/>
              </a:spcBef>
              <a:spcAft>
                <a:spcPct val="0"/>
              </a:spcAft>
              <a:defRPr sz="3200" b="1">
                <a:solidFill>
                  <a:srgbClr val="007159"/>
                </a:solidFill>
                <a:latin typeface="Arial" panose="020B0604020202020204" pitchFamily="34" charset="0"/>
                <a:cs typeface="Arial" panose="020B0604020202020204" pitchFamily="34" charset="0"/>
              </a:defRPr>
            </a:lvl6pPr>
            <a:lvl7pPr marL="914400" fontAlgn="base">
              <a:spcBef>
                <a:spcPct val="0"/>
              </a:spcBef>
              <a:spcAft>
                <a:spcPct val="0"/>
              </a:spcAft>
              <a:defRPr sz="3200" b="1">
                <a:solidFill>
                  <a:srgbClr val="007159"/>
                </a:solidFill>
                <a:latin typeface="Arial" panose="020B0604020202020204" pitchFamily="34" charset="0"/>
                <a:cs typeface="Arial" panose="020B0604020202020204" pitchFamily="34" charset="0"/>
              </a:defRPr>
            </a:lvl7pPr>
            <a:lvl8pPr marL="1371600" fontAlgn="base">
              <a:spcBef>
                <a:spcPct val="0"/>
              </a:spcBef>
              <a:spcAft>
                <a:spcPct val="0"/>
              </a:spcAft>
              <a:defRPr sz="3200" b="1">
                <a:solidFill>
                  <a:srgbClr val="007159"/>
                </a:solidFill>
                <a:latin typeface="Arial" panose="020B0604020202020204" pitchFamily="34" charset="0"/>
                <a:cs typeface="Arial" panose="020B0604020202020204" pitchFamily="34" charset="0"/>
              </a:defRPr>
            </a:lvl8pPr>
            <a:lvl9pPr marL="1828800" fontAlgn="base">
              <a:spcBef>
                <a:spcPct val="0"/>
              </a:spcBef>
              <a:spcAft>
                <a:spcPct val="0"/>
              </a:spcAft>
              <a:defRPr sz="3200" b="1">
                <a:solidFill>
                  <a:srgbClr val="007159"/>
                </a:solidFill>
                <a:latin typeface="Arial" panose="020B0604020202020204" pitchFamily="34" charset="0"/>
                <a:cs typeface="Arial" panose="020B0604020202020204" pitchFamily="34" charset="0"/>
              </a:defRPr>
            </a:lvl9pPr>
          </a:lstStyle>
          <a:p>
            <a:r>
              <a:rPr lang="en-US" altLang="zh-TW" dirty="0">
                <a:solidFill>
                  <a:schemeClr val="accent2">
                    <a:lumMod val="40000"/>
                    <a:lumOff val="60000"/>
                  </a:schemeClr>
                </a:solidFill>
                <a:ea typeface="新細明體" panose="02020500000000000000" pitchFamily="18" charset="-120"/>
              </a:rPr>
              <a:t>Feedback Grid</a:t>
            </a:r>
            <a:endParaRPr lang="en-US" altLang="zh-TW" i="1" dirty="0">
              <a:solidFill>
                <a:schemeClr val="accent2">
                  <a:lumMod val="40000"/>
                  <a:lumOff val="60000"/>
                </a:schemeClr>
              </a:solidFill>
              <a:ea typeface="新細明體" panose="02020500000000000000" pitchFamily="18" charset="-120"/>
            </a:endParaRPr>
          </a:p>
        </p:txBody>
      </p:sp>
    </p:spTree>
    <p:extLst>
      <p:ext uri="{BB962C8B-B14F-4D97-AF65-F5344CB8AC3E}">
        <p14:creationId xmlns="" xmlns:p14="http://schemas.microsoft.com/office/powerpoint/2010/main" val="2703142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a:ea typeface="新細明體" panose="02020500000000000000" pitchFamily="18" charset="-120"/>
              </a:rPr>
              <a:t>Steps in Delivering Feedback</a:t>
            </a:r>
            <a:endParaRPr lang="en-US" altLang="zh-TW" i="1">
              <a:ea typeface="新細明體" panose="02020500000000000000" pitchFamily="18" charset="-120"/>
            </a:endParaRPr>
          </a:p>
        </p:txBody>
      </p:sp>
      <p:sp>
        <p:nvSpPr>
          <p:cNvPr id="39939" name="Rectangle 3"/>
          <p:cNvSpPr>
            <a:spLocks noGrp="1" noChangeArrowheads="1"/>
          </p:cNvSpPr>
          <p:nvPr>
            <p:ph type="body" idx="1"/>
          </p:nvPr>
        </p:nvSpPr>
        <p:spPr>
          <a:xfrm>
            <a:off x="1978025" y="1988839"/>
            <a:ext cx="8229600" cy="4135735"/>
          </a:xfrm>
          <a:noFill/>
        </p:spPr>
        <p:txBody>
          <a:bodyPr>
            <a:normAutofit/>
          </a:bodyPr>
          <a:lstStyle/>
          <a:p>
            <a:pPr>
              <a:spcBef>
                <a:spcPct val="50000"/>
              </a:spcBef>
              <a:buFont typeface="Arial" panose="020B0604020202020204" pitchFamily="34" charset="0"/>
              <a:buNone/>
            </a:pPr>
            <a:r>
              <a:rPr lang="en-US" altLang="zh-TW" i="1" dirty="0">
                <a:solidFill>
                  <a:srgbClr val="FFFF00"/>
                </a:solidFill>
                <a:ea typeface="新細明體" panose="02020500000000000000" pitchFamily="18" charset="-120"/>
              </a:rPr>
              <a:t>Include follow-up plans</a:t>
            </a:r>
            <a:endParaRPr lang="en-US" altLang="zh-TW" dirty="0">
              <a:solidFill>
                <a:srgbClr val="FFFF00"/>
              </a:solidFill>
              <a:ea typeface="新細明體" panose="02020500000000000000" pitchFamily="18" charset="-12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新的行為需要反覆加強（</a:t>
            </a:r>
            <a:r>
              <a:rPr lang="en-US" altLang="zh-TW" dirty="0" smtClean="0">
                <a:latin typeface="Calibri" panose="020F0502020204030204" pitchFamily="34" charset="0"/>
                <a:ea typeface="標楷體" panose="03000509000000000000" pitchFamily="65" charset="-120"/>
                <a:cs typeface="Calibri" panose="020F0502020204030204" pitchFamily="34" charset="0"/>
              </a:rPr>
              <a:t>reinforcement</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落實執行絕非易事 </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有策略地付諸實現 （</a:t>
            </a:r>
            <a:r>
              <a:rPr lang="en-US" altLang="zh-TW" dirty="0" smtClean="0">
                <a:latin typeface="Calibri" panose="020F0502020204030204" pitchFamily="34" charset="0"/>
                <a:ea typeface="標楷體" panose="03000509000000000000" pitchFamily="65" charset="-120"/>
                <a:cs typeface="Calibri" panose="020F0502020204030204" pitchFamily="34" charset="0"/>
              </a:rPr>
              <a:t>putting </a:t>
            </a:r>
            <a:r>
              <a:rPr lang="en-US" altLang="zh-TW" dirty="0">
                <a:latin typeface="Calibri" panose="020F0502020204030204" pitchFamily="34" charset="0"/>
                <a:ea typeface="標楷體" panose="03000509000000000000" pitchFamily="65" charset="-120"/>
                <a:cs typeface="Calibri" panose="020F0502020204030204" pitchFamily="34" charset="0"/>
              </a:rPr>
              <a:t>it into </a:t>
            </a:r>
            <a:r>
              <a:rPr lang="en-US" altLang="zh-TW" dirty="0" smtClean="0">
                <a:latin typeface="Calibri" panose="020F0502020204030204" pitchFamily="34" charset="0"/>
                <a:ea typeface="標楷體" panose="03000509000000000000" pitchFamily="65" charset="-120"/>
                <a:cs typeface="Calibri" panose="020F0502020204030204" pitchFamily="34" charset="0"/>
              </a:rPr>
              <a:t>practice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適時追蹤有助於加強改變成效 （</a:t>
            </a:r>
            <a:r>
              <a:rPr lang="en-US" altLang="zh-TW" dirty="0" smtClean="0">
                <a:latin typeface="Calibri" panose="020F0502020204030204" pitchFamily="34" charset="0"/>
                <a:ea typeface="標楷體" panose="03000509000000000000" pitchFamily="65" charset="-120"/>
                <a:cs typeface="Calibri" panose="020F0502020204030204" pitchFamily="34" charset="0"/>
              </a:rPr>
              <a:t>reinforce change</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sz="3600" dirty="0" smtClean="0">
                <a:solidFill>
                  <a:schemeClr val="accent6">
                    <a:lumMod val="60000"/>
                    <a:lumOff val="40000"/>
                  </a:schemeClr>
                </a:solidFill>
                <a:latin typeface="Calibri" panose="020F0502020204030204" pitchFamily="34" charset="0"/>
                <a:ea typeface="標楷體" panose="03000509000000000000" pitchFamily="65" charset="-120"/>
                <a:cs typeface="Calibri" panose="020F0502020204030204" pitchFamily="34" charset="0"/>
              </a:rPr>
              <a:t>並且</a:t>
            </a:r>
            <a:r>
              <a:rPr lang="zh-TW" altLang="en-US" dirty="0" smtClean="0">
                <a:latin typeface="Calibri" panose="020F0502020204030204" pitchFamily="34" charset="0"/>
                <a:ea typeface="標楷體" panose="03000509000000000000" pitchFamily="65" charset="-120"/>
                <a:cs typeface="Calibri" panose="020F0502020204030204" pitchFamily="34" charset="0"/>
              </a:rPr>
              <a:t>要凸顯其成功的改變（</a:t>
            </a:r>
            <a:r>
              <a:rPr lang="en-US" altLang="zh-TW" dirty="0" smtClean="0">
                <a:latin typeface="Calibri" panose="020F0502020204030204" pitchFamily="34" charset="0"/>
                <a:ea typeface="標楷體" panose="03000509000000000000" pitchFamily="65" charset="-120"/>
                <a:cs typeface="Calibri" panose="020F0502020204030204" pitchFamily="34" charset="0"/>
              </a:rPr>
              <a:t>highlights successes</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754917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3"/>
          <p:cNvSpPr>
            <a:spLocks noGrp="1"/>
          </p:cNvSpPr>
          <p:nvPr>
            <p:ph type="title"/>
            <p:custDataLst>
              <p:tags r:id="rId2"/>
            </p:custDataLst>
          </p:nvPr>
        </p:nvSpPr>
        <p:spPr/>
        <p:txBody>
          <a:bodyPr/>
          <a:lstStyle/>
          <a:p>
            <a:pPr eaLnBrk="1" hangingPunct="1"/>
            <a:r>
              <a:rPr lang="zh-TW" altLang="en-US" smtClean="0">
                <a:cs typeface="Trebuchet MS" panose="020B0603020202020204" pitchFamily="34" charset="0"/>
              </a:rPr>
              <a:t>回饋</a:t>
            </a:r>
          </a:p>
        </p:txBody>
      </p:sp>
      <p:sp>
        <p:nvSpPr>
          <p:cNvPr id="30723" name="內容版面配置區 4"/>
          <p:cNvSpPr>
            <a:spLocks noGrp="1"/>
          </p:cNvSpPr>
          <p:nvPr>
            <p:ph idx="1"/>
            <p:custDataLst>
              <p:tags r:id="rId3"/>
            </p:custDataLst>
          </p:nvPr>
        </p:nvSpPr>
        <p:spPr/>
        <p:txBody>
          <a:bodyPr/>
          <a:lstStyle/>
          <a:p>
            <a:pPr eaLnBrk="1" hangingPunct="1"/>
            <a:r>
              <a:rPr lang="zh-TW" altLang="en-US" dirty="0"/>
              <a:t>回饋是重要的學習</a:t>
            </a:r>
            <a:r>
              <a:rPr lang="zh-TW" altLang="en-US" sz="3200" dirty="0">
                <a:solidFill>
                  <a:srgbClr val="FFFF00"/>
                </a:solidFill>
              </a:rPr>
              <a:t>過程</a:t>
            </a:r>
            <a:r>
              <a:rPr lang="zh-TW" altLang="en-US" dirty="0"/>
              <a:t>之一</a:t>
            </a:r>
            <a:endParaRPr lang="en-US" altLang="zh-TW" dirty="0"/>
          </a:p>
          <a:p>
            <a:pPr eaLnBrk="1" hangingPunct="1"/>
            <a:r>
              <a:rPr lang="zh-TW" altLang="en-US" dirty="0" smtClean="0"/>
              <a:t>回饋</a:t>
            </a:r>
            <a:r>
              <a:rPr lang="zh-TW" altLang="en-US" dirty="0"/>
              <a:t>有強烈的</a:t>
            </a:r>
            <a:r>
              <a:rPr lang="zh-TW" altLang="en-US" sz="3200" dirty="0">
                <a:solidFill>
                  <a:srgbClr val="FFFF00"/>
                </a:solidFill>
              </a:rPr>
              <a:t>目標</a:t>
            </a:r>
            <a:r>
              <a:rPr lang="zh-TW" altLang="en-US" dirty="0"/>
              <a:t>導向</a:t>
            </a:r>
            <a:endParaRPr lang="en-US" altLang="zh-TW" dirty="0"/>
          </a:p>
        </p:txBody>
      </p:sp>
    </p:spTree>
    <p:custDataLst>
      <p:tags r:id="rId1"/>
    </p:custDataLst>
    <p:extLst>
      <p:ext uri="{BB962C8B-B14F-4D97-AF65-F5344CB8AC3E}">
        <p14:creationId xmlns="" xmlns:p14="http://schemas.microsoft.com/office/powerpoint/2010/main" val="1350561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07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custDataLst>
              <p:tags r:id="rId2"/>
            </p:custDataLst>
          </p:nvPr>
        </p:nvSpPr>
        <p:spPr/>
        <p:txBody>
          <a:bodyPr/>
          <a:lstStyle/>
          <a:p>
            <a:pPr eaLnBrk="1" hangingPunct="1"/>
            <a:r>
              <a:rPr lang="zh-TW" altLang="en-US" smtClean="0">
                <a:cs typeface="Trebuchet MS" panose="020B0603020202020204" pitchFamily="34" charset="0"/>
              </a:rPr>
              <a:t>擬定改善計畫＆輔導追蹤的影響</a:t>
            </a:r>
          </a:p>
        </p:txBody>
      </p:sp>
      <p:sp>
        <p:nvSpPr>
          <p:cNvPr id="37891" name="內容版面配置區 2"/>
          <p:cNvSpPr>
            <a:spLocks noGrp="1"/>
          </p:cNvSpPr>
          <p:nvPr>
            <p:ph idx="1"/>
            <p:custDataLst>
              <p:tags r:id="rId3"/>
            </p:custDataLst>
          </p:nvPr>
        </p:nvSpPr>
        <p:spPr/>
        <p:txBody>
          <a:bodyPr/>
          <a:lstStyle/>
          <a:p>
            <a:pPr eaLnBrk="1" hangingPunct="1"/>
            <a:r>
              <a:rPr lang="en-US" altLang="zh-TW" smtClean="0"/>
              <a:t>Creation of an </a:t>
            </a:r>
            <a:r>
              <a:rPr lang="en-US" altLang="zh-TW" sz="2800">
                <a:solidFill>
                  <a:srgbClr val="FFCC99"/>
                </a:solidFill>
              </a:rPr>
              <a:t>action plan </a:t>
            </a:r>
            <a:r>
              <a:rPr lang="en-US" altLang="zh-TW" smtClean="0"/>
              <a:t>leads to change</a:t>
            </a:r>
          </a:p>
          <a:p>
            <a:pPr lvl="1" eaLnBrk="1" hangingPunct="1"/>
            <a:r>
              <a:rPr lang="en-US" altLang="zh-TW" smtClean="0"/>
              <a:t>Answers the “Where to next?” question</a:t>
            </a:r>
          </a:p>
          <a:p>
            <a:pPr lvl="1" eaLnBrk="1" hangingPunct="1"/>
            <a:r>
              <a:rPr lang="en-US" altLang="zh-TW" smtClean="0"/>
              <a:t>Feedback alone does not cause change, it is the </a:t>
            </a:r>
            <a:r>
              <a:rPr lang="en-US" altLang="zh-TW">
                <a:solidFill>
                  <a:srgbClr val="FFFF00"/>
                </a:solidFill>
              </a:rPr>
              <a:t>goals that people set in response to feedback</a:t>
            </a:r>
            <a:r>
              <a:rPr lang="en-US" altLang="zh-TW" smtClean="0">
                <a:solidFill>
                  <a:srgbClr val="FFFF00"/>
                </a:solidFill>
              </a:rPr>
              <a:t> </a:t>
            </a:r>
            <a:r>
              <a:rPr lang="en-US" altLang="zh-TW" smtClean="0"/>
              <a:t>(Locke et al, 1990)</a:t>
            </a:r>
          </a:p>
          <a:p>
            <a:pPr eaLnBrk="1" hangingPunct="1"/>
            <a:r>
              <a:rPr lang="en-US" altLang="zh-TW" sz="3600">
                <a:solidFill>
                  <a:srgbClr val="FF99FF"/>
                </a:solidFill>
              </a:rPr>
              <a:t>Mentoring</a:t>
            </a:r>
            <a:r>
              <a:rPr lang="en-US" altLang="zh-TW" smtClean="0"/>
              <a:t> increases the likelihood of change following feedback</a:t>
            </a:r>
          </a:p>
        </p:txBody>
      </p:sp>
    </p:spTree>
    <p:custDataLst>
      <p:tags r:id="rId1"/>
    </p:custDataLst>
    <p:extLst>
      <p:ext uri="{BB962C8B-B14F-4D97-AF65-F5344CB8AC3E}">
        <p14:creationId xmlns="" xmlns:p14="http://schemas.microsoft.com/office/powerpoint/2010/main" val="2952809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randombar(horizontal)">
                                      <p:cBhvr>
                                        <p:cTn id="7" dur="1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randombar(horizontal)">
                                      <p:cBhvr>
                                        <p:cTn id="12" dur="1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randombar(horizontal)">
                                      <p:cBhvr>
                                        <p:cTn id="17" dur="10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randombar(horizontal)">
                                      <p:cBhvr>
                                        <p:cTn id="22" dur="10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custDataLst>
              <p:tags r:id="rId2"/>
            </p:custDataLst>
          </p:nvPr>
        </p:nvSpPr>
        <p:spPr/>
        <p:txBody>
          <a:bodyPr/>
          <a:lstStyle/>
          <a:p>
            <a:pPr eaLnBrk="1" hangingPunct="1"/>
            <a:r>
              <a:rPr lang="zh-TW" altLang="en-US" smtClean="0">
                <a:cs typeface="Trebuchet MS" panose="020B0603020202020204" pitchFamily="34" charset="0"/>
              </a:rPr>
              <a:t>回饋方式</a:t>
            </a:r>
          </a:p>
        </p:txBody>
      </p:sp>
      <p:sp>
        <p:nvSpPr>
          <p:cNvPr id="3" name="內容版面配置區 2"/>
          <p:cNvSpPr>
            <a:spLocks noGrp="1"/>
          </p:cNvSpPr>
          <p:nvPr>
            <p:ph idx="1"/>
            <p:custDataLst>
              <p:tags r:id="rId3"/>
            </p:custDataLst>
          </p:nvPr>
        </p:nvSpPr>
        <p:spPr>
          <a:xfrm>
            <a:off x="1522413" y="1904999"/>
            <a:ext cx="9134391" cy="4404321"/>
          </a:xfrm>
        </p:spPr>
        <p:txBody>
          <a:bodyPr rtlCol="0">
            <a:normAutofit/>
          </a:bodyPr>
          <a:lstStyle/>
          <a:p>
            <a:pPr eaLnBrk="1" fontAlgn="auto" hangingPunct="1">
              <a:buFont typeface="Wingdings 2" charset="2"/>
              <a:buChar char=""/>
              <a:defRPr/>
            </a:pPr>
            <a:r>
              <a:rPr lang="en-US" altLang="zh-TW" b="1" dirty="0">
                <a:solidFill>
                  <a:srgbClr val="FFCC00"/>
                </a:solidFill>
              </a:rPr>
              <a:t>Accurate, specific, concrete </a:t>
            </a:r>
          </a:p>
          <a:p>
            <a:pPr marL="0" indent="0" algn="ctr">
              <a:buNone/>
              <a:defRPr/>
            </a:pPr>
            <a:r>
              <a:rPr lang="en-US" altLang="zh-TW" dirty="0" err="1" smtClean="0">
                <a:solidFill>
                  <a:schemeClr val="accent2">
                    <a:lumMod val="40000"/>
                    <a:lumOff val="60000"/>
                  </a:schemeClr>
                </a:solidFill>
              </a:rPr>
              <a:t>v.s</a:t>
            </a:r>
            <a:r>
              <a:rPr lang="en-US" altLang="zh-TW" dirty="0" smtClean="0">
                <a:solidFill>
                  <a:schemeClr val="accent2">
                    <a:lumMod val="40000"/>
                    <a:lumOff val="60000"/>
                  </a:schemeClr>
                </a:solidFill>
              </a:rPr>
              <a:t>.</a:t>
            </a:r>
            <a:r>
              <a:rPr lang="en-US" altLang="zh-TW" dirty="0" smtClean="0"/>
              <a:t> </a:t>
            </a:r>
          </a:p>
          <a:p>
            <a:pPr marL="0" indent="0" algn="r">
              <a:buNone/>
              <a:defRPr/>
            </a:pPr>
            <a:r>
              <a:rPr lang="en-US" altLang="zh-TW" b="1" dirty="0">
                <a:solidFill>
                  <a:srgbClr val="F688D9"/>
                </a:solidFill>
              </a:rPr>
              <a:t>Vague, generalized, impression</a:t>
            </a:r>
          </a:p>
          <a:p>
            <a:pPr marL="0" indent="0">
              <a:buNone/>
              <a:defRPr/>
            </a:pPr>
            <a:endParaRPr lang="en-US" altLang="zh-TW" dirty="0" smtClean="0"/>
          </a:p>
          <a:p>
            <a:pPr eaLnBrk="1" fontAlgn="auto" hangingPunct="1">
              <a:buFont typeface="Wingdings 2" charset="2"/>
              <a:buChar char=""/>
              <a:defRPr/>
            </a:pPr>
            <a:r>
              <a:rPr lang="zh-TW" altLang="en-US" dirty="0"/>
              <a:t>回饋的面向</a:t>
            </a:r>
            <a:endParaRPr lang="en-US" altLang="zh-TW" dirty="0"/>
          </a:p>
          <a:p>
            <a:pPr lvl="1" eaLnBrk="1" fontAlgn="auto" hangingPunct="1">
              <a:buFont typeface="Wingdings 2" charset="2"/>
              <a:buChar char=""/>
              <a:defRPr/>
            </a:pPr>
            <a:r>
              <a:rPr lang="zh-TW" altLang="en-US" dirty="0">
                <a:solidFill>
                  <a:srgbClr val="FFFF00"/>
                </a:solidFill>
              </a:rPr>
              <a:t>認知</a:t>
            </a:r>
            <a:r>
              <a:rPr lang="zh-TW" altLang="en-US" dirty="0"/>
              <a:t>面向 </a:t>
            </a:r>
            <a:r>
              <a:rPr lang="en-US" altLang="zh-TW" dirty="0"/>
              <a:t>Cognitive domain: </a:t>
            </a:r>
            <a:r>
              <a:rPr lang="en-US" altLang="zh-TW" dirty="0">
                <a:solidFill>
                  <a:srgbClr val="FFFF00"/>
                </a:solidFill>
              </a:rPr>
              <a:t>knowledge gap</a:t>
            </a:r>
          </a:p>
          <a:p>
            <a:pPr lvl="1" eaLnBrk="1" fontAlgn="auto" hangingPunct="1">
              <a:buFont typeface="Wingdings 2" charset="2"/>
              <a:buChar char=""/>
              <a:defRPr/>
            </a:pPr>
            <a:r>
              <a:rPr lang="zh-TW" altLang="en-US" dirty="0">
                <a:solidFill>
                  <a:srgbClr val="FFCC99"/>
                </a:solidFill>
              </a:rPr>
              <a:t>情感</a:t>
            </a:r>
            <a:r>
              <a:rPr lang="zh-TW" altLang="en-US" dirty="0"/>
              <a:t>面向 </a:t>
            </a:r>
            <a:r>
              <a:rPr lang="en-US" altLang="zh-TW" dirty="0"/>
              <a:t>Affective domain: </a:t>
            </a:r>
            <a:r>
              <a:rPr lang="en-US" altLang="zh-TW" dirty="0">
                <a:solidFill>
                  <a:srgbClr val="FFCC99"/>
                </a:solidFill>
              </a:rPr>
              <a:t>attitude issues</a:t>
            </a:r>
          </a:p>
          <a:p>
            <a:pPr lvl="1" eaLnBrk="1" fontAlgn="auto" hangingPunct="1">
              <a:buFont typeface="Wingdings 2" charset="2"/>
              <a:buChar char=""/>
              <a:defRPr/>
            </a:pPr>
            <a:r>
              <a:rPr lang="zh-TW" altLang="en-US" dirty="0">
                <a:solidFill>
                  <a:srgbClr val="92D050"/>
                </a:solidFill>
              </a:rPr>
              <a:t>技能</a:t>
            </a:r>
            <a:r>
              <a:rPr lang="zh-TW" altLang="en-US" dirty="0"/>
              <a:t>面向 </a:t>
            </a:r>
            <a:r>
              <a:rPr lang="en-US" altLang="zh-TW" dirty="0">
                <a:solidFill>
                  <a:srgbClr val="92D050"/>
                </a:solidFill>
              </a:rPr>
              <a:t>Psychomotor skills</a:t>
            </a:r>
          </a:p>
          <a:p>
            <a:pPr eaLnBrk="1" fontAlgn="auto" hangingPunct="1">
              <a:buFont typeface="Wingdings 2" charset="2"/>
              <a:buChar char=""/>
              <a:defRPr/>
            </a:pPr>
            <a:endParaRPr lang="zh-TW" altLang="en-US" dirty="0"/>
          </a:p>
        </p:txBody>
      </p:sp>
    </p:spTree>
    <p:custDataLst>
      <p:tags r:id="rId1"/>
    </p:custDataLst>
    <p:extLst>
      <p:ext uri="{BB962C8B-B14F-4D97-AF65-F5344CB8AC3E}">
        <p14:creationId xmlns="" xmlns:p14="http://schemas.microsoft.com/office/powerpoint/2010/main" val="27962954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3.33333E-6 -4.26556E-6 L 0.0099 -0.05598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486" y="-2799"/>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mph" presetSubtype="0" fill="hold" grpId="0" nodeType="clickEffect">
                                  <p:stCondLst>
                                    <p:cond delay="0"/>
                                  </p:stCondLst>
                                  <p:iterate type="lt">
                                    <p:tmPct val="10000"/>
                                  </p:iterate>
                                  <p:childTnLst>
                                    <p:animMotion origin="layout" path="M -2.5E-6 3.44437E-6 L 0.02361 -0.05113 " pathEditMode="relative" rAng="0" ptsTypes="AA">
                                      <p:cBhvr>
                                        <p:cTn id="14" dur="250" accel="50000" decel="50000" autoRev="1" fill="hold">
                                          <p:stCondLst>
                                            <p:cond delay="0"/>
                                          </p:stCondLst>
                                        </p:cTn>
                                        <p:tgtEl>
                                          <p:spTgt spid="3">
                                            <p:txEl>
                                              <p:pRg st="1" end="1"/>
                                            </p:txEl>
                                          </p:spTgt>
                                        </p:tgtEl>
                                        <p:attrNameLst>
                                          <p:attrName>ppt_x</p:attrName>
                                          <p:attrName>ppt_y</p:attrName>
                                        </p:attrNameLst>
                                      </p:cBhvr>
                                      <p:rCtr x="1181" y="-2568"/>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mph" presetSubtype="0" fill="hold" grpId="0" nodeType="clickEffect">
                                  <p:stCondLst>
                                    <p:cond delay="0"/>
                                  </p:stCondLst>
                                  <p:iterate type="lt">
                                    <p:tmPct val="10000"/>
                                  </p:iterate>
                                  <p:childTnLst>
                                    <p:animMotion origin="layout" path="M -1.94444E-6 -3.38422E-6 L 0.01563 -0.06292 " pathEditMode="relative" rAng="0" ptsTypes="AA">
                                      <p:cBhvr>
                                        <p:cTn id="22" dur="250" accel="50000" decel="50000" autoRev="1" fill="hold">
                                          <p:stCondLst>
                                            <p:cond delay="0"/>
                                          </p:stCondLst>
                                        </p:cTn>
                                        <p:tgtEl>
                                          <p:spTgt spid="3">
                                            <p:txEl>
                                              <p:pRg st="2" end="2"/>
                                            </p:txEl>
                                          </p:spTgt>
                                        </p:tgtEl>
                                        <p:attrNameLst>
                                          <p:attrName>ppt_x</p:attrName>
                                          <p:attrName>ppt_y</p:attrName>
                                        </p:attrNameLst>
                                      </p:cBhvr>
                                      <p:rCtr x="781" y="-3146"/>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3">
                                            <p:txEl>
                                              <p:pRg st="4" end="4"/>
                                            </p:txEl>
                                          </p:spTgt>
                                        </p:tgtEl>
                                        <p:attrNameLst>
                                          <p:attrName>style.color</p:attrName>
                                        </p:attrNameLst>
                                      </p:cBhvr>
                                      <p:to>
                                        <a:schemeClr val="accent2"/>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3">
                                            <p:txEl>
                                              <p:pRg st="5" end="5"/>
                                            </p:txEl>
                                          </p:spTgt>
                                        </p:tgtEl>
                                        <p:attrNameLst>
                                          <p:attrName>style.color</p:attrName>
                                        </p:attrNameLst>
                                      </p:cBhvr>
                                      <p:to>
                                        <a:schemeClr val="accent2"/>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0" nodeType="clickEffect">
                                  <p:stCondLst>
                                    <p:cond delay="0"/>
                                  </p:stCondLst>
                                  <p:childTnLst>
                                    <p:animClr clrSpc="rgb" dir="cw">
                                      <p:cBhvr override="childStyle">
                                        <p:cTn id="38" dur="2000" fill="hold"/>
                                        <p:tgtEl>
                                          <p:spTgt spid="3">
                                            <p:txEl>
                                              <p:pRg st="6" end="6"/>
                                            </p:txEl>
                                          </p:spTgt>
                                        </p:tgtEl>
                                        <p:attrNameLst>
                                          <p:attrName>style.color</p:attrName>
                                        </p:attrNameLst>
                                      </p:cBhvr>
                                      <p:to>
                                        <a:schemeClr val="accent2"/>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2" fill="hold" grpId="0" nodeType="clickEffect">
                                  <p:stCondLst>
                                    <p:cond delay="0"/>
                                  </p:stCondLst>
                                  <p:childTnLst>
                                    <p:animClr clrSpc="rgb" dir="cw">
                                      <p:cBhvr override="childStyle">
                                        <p:cTn id="42" dur="2000" fill="hold"/>
                                        <p:tgtEl>
                                          <p:spTgt spid="3">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TW">
                <a:ea typeface="新細明體" panose="02020500000000000000" pitchFamily="18" charset="-120"/>
              </a:rPr>
              <a:t>In Summary…</a:t>
            </a:r>
          </a:p>
        </p:txBody>
      </p:sp>
      <p:sp>
        <p:nvSpPr>
          <p:cNvPr id="46085" name="Rectangle 5"/>
          <p:cNvSpPr>
            <a:spLocks noGrp="1" noChangeArrowheads="1"/>
          </p:cNvSpPr>
          <p:nvPr>
            <p:ph type="body" idx="1"/>
          </p:nvPr>
        </p:nvSpPr>
        <p:spPr>
          <a:xfrm>
            <a:off x="1522413" y="1904999"/>
            <a:ext cx="9396535" cy="4260305"/>
          </a:xfrm>
          <a:noFill/>
          <a:ln/>
        </p:spPr>
        <p:txBody>
          <a:bodyPr>
            <a:normAutofit lnSpcReduction="10000"/>
          </a:bodyPr>
          <a:lstStyle/>
          <a:p>
            <a:r>
              <a:rPr lang="zh-TW" altLang="en-US" dirty="0" smtClean="0">
                <a:latin typeface="Calibri" panose="020F0502020204030204" pitchFamily="34" charset="0"/>
                <a:ea typeface="標楷體" panose="03000509000000000000" pitchFamily="65" charset="-120"/>
              </a:rPr>
              <a:t>建立互信的環境   </a:t>
            </a:r>
            <a:r>
              <a:rPr lang="en-US" altLang="zh-TW" dirty="0" smtClean="0">
                <a:latin typeface="Calibri" panose="020F0502020204030204" pitchFamily="34" charset="0"/>
                <a:ea typeface="標楷體" panose="03000509000000000000" pitchFamily="65" charset="-120"/>
              </a:rPr>
              <a:t>Build </a:t>
            </a:r>
            <a:r>
              <a:rPr lang="en-US" altLang="zh-TW" dirty="0">
                <a:solidFill>
                  <a:srgbClr val="FFFF00"/>
                </a:solidFill>
                <a:latin typeface="Calibri" panose="020F0502020204030204" pitchFamily="34" charset="0"/>
                <a:ea typeface="標楷體" panose="03000509000000000000" pitchFamily="65" charset="-120"/>
              </a:rPr>
              <a:t>an environment of trust </a:t>
            </a:r>
          </a:p>
          <a:p>
            <a:r>
              <a:rPr lang="zh-TW" altLang="en-US" dirty="0" smtClean="0">
                <a:latin typeface="Calibri" panose="020F0502020204030204" pitchFamily="34" charset="0"/>
                <a:ea typeface="標楷體" panose="03000509000000000000" pitchFamily="65" charset="-120"/>
              </a:rPr>
              <a:t>事前規劃有效溝通   </a:t>
            </a:r>
            <a:r>
              <a:rPr lang="en-US" altLang="zh-TW" dirty="0" smtClean="0">
                <a:solidFill>
                  <a:srgbClr val="FFFF00"/>
                </a:solidFill>
                <a:latin typeface="Calibri" panose="020F0502020204030204" pitchFamily="34" charset="0"/>
                <a:ea typeface="標楷體" panose="03000509000000000000" pitchFamily="65" charset="-120"/>
              </a:rPr>
              <a:t>Plan </a:t>
            </a:r>
            <a:r>
              <a:rPr lang="en-US" altLang="zh-TW" dirty="0">
                <a:solidFill>
                  <a:srgbClr val="FFFF00"/>
                </a:solidFill>
                <a:latin typeface="Calibri" panose="020F0502020204030204" pitchFamily="34" charset="0"/>
                <a:ea typeface="標楷體" panose="03000509000000000000" pitchFamily="65" charset="-120"/>
              </a:rPr>
              <a:t>ahead </a:t>
            </a:r>
            <a:r>
              <a:rPr lang="en-US" altLang="zh-TW" dirty="0">
                <a:latin typeface="Calibri" panose="020F0502020204030204" pitchFamily="34" charset="0"/>
                <a:ea typeface="標楷體" panose="03000509000000000000" pitchFamily="65" charset="-120"/>
              </a:rPr>
              <a:t>and negotiate</a:t>
            </a:r>
          </a:p>
          <a:p>
            <a:r>
              <a:rPr lang="zh-TW" altLang="en-US" dirty="0" smtClean="0">
                <a:latin typeface="Calibri" panose="020F0502020204030204" pitchFamily="34" charset="0"/>
                <a:ea typeface="標楷體" panose="03000509000000000000" pitchFamily="65" charset="-120"/>
              </a:rPr>
              <a:t>引導自我評估   </a:t>
            </a:r>
            <a:r>
              <a:rPr lang="en-US" altLang="zh-TW" dirty="0" smtClean="0">
                <a:latin typeface="Calibri" panose="020F0502020204030204" pitchFamily="34" charset="0"/>
                <a:ea typeface="標楷體" panose="03000509000000000000" pitchFamily="65" charset="-120"/>
              </a:rPr>
              <a:t>Elicit </a:t>
            </a:r>
            <a:r>
              <a:rPr lang="en-US" altLang="zh-TW" dirty="0">
                <a:solidFill>
                  <a:srgbClr val="FFFF00"/>
                </a:solidFill>
                <a:latin typeface="Calibri" panose="020F0502020204030204" pitchFamily="34" charset="0"/>
                <a:ea typeface="標楷體" panose="03000509000000000000" pitchFamily="65" charset="-120"/>
              </a:rPr>
              <a:t>self-assessment</a:t>
            </a:r>
          </a:p>
          <a:p>
            <a:r>
              <a:rPr lang="zh-TW" altLang="en-US" dirty="0" smtClean="0">
                <a:latin typeface="Calibri" panose="020F0502020204030204" pitchFamily="34" charset="0"/>
                <a:ea typeface="標楷體" panose="03000509000000000000" pitchFamily="65" charset="-120"/>
              </a:rPr>
              <a:t>決定適當的時間地點   </a:t>
            </a:r>
            <a:r>
              <a:rPr lang="en-US" altLang="zh-TW" dirty="0" smtClean="0">
                <a:latin typeface="Calibri" panose="020F0502020204030204" pitchFamily="34" charset="0"/>
                <a:ea typeface="標楷體" panose="03000509000000000000" pitchFamily="65" charset="-120"/>
              </a:rPr>
              <a:t>Determine </a:t>
            </a:r>
            <a:r>
              <a:rPr lang="en-US" altLang="zh-TW" dirty="0">
                <a:latin typeface="Calibri" panose="020F0502020204030204" pitchFamily="34" charset="0"/>
                <a:ea typeface="標楷體" panose="03000509000000000000" pitchFamily="65" charset="-120"/>
              </a:rPr>
              <a:t>appropriate </a:t>
            </a:r>
            <a:r>
              <a:rPr lang="en-US" altLang="zh-TW" dirty="0">
                <a:solidFill>
                  <a:srgbClr val="FFFF00"/>
                </a:solidFill>
                <a:latin typeface="Calibri" panose="020F0502020204030204" pitchFamily="34" charset="0"/>
                <a:ea typeface="標楷體" panose="03000509000000000000" pitchFamily="65" charset="-120"/>
              </a:rPr>
              <a:t>setting and timing</a:t>
            </a:r>
          </a:p>
          <a:p>
            <a:r>
              <a:rPr lang="zh-TW" altLang="en-US" dirty="0" smtClean="0">
                <a:latin typeface="Calibri" panose="020F0502020204030204" pitchFamily="34" charset="0"/>
                <a:ea typeface="標楷體" panose="03000509000000000000" pitchFamily="65" charset="-120"/>
              </a:rPr>
              <a:t>強調正向行為   </a:t>
            </a:r>
            <a:r>
              <a:rPr lang="en-US" altLang="zh-TW" dirty="0" smtClean="0">
                <a:latin typeface="Calibri" panose="020F0502020204030204" pitchFamily="34" charset="0"/>
                <a:ea typeface="標楷體" panose="03000509000000000000" pitchFamily="65" charset="-120"/>
              </a:rPr>
              <a:t>Focus </a:t>
            </a:r>
            <a:r>
              <a:rPr lang="en-US" altLang="zh-TW" dirty="0">
                <a:latin typeface="Calibri" panose="020F0502020204030204" pitchFamily="34" charset="0"/>
                <a:ea typeface="標楷體" panose="03000509000000000000" pitchFamily="65" charset="-120"/>
              </a:rPr>
              <a:t>on </a:t>
            </a:r>
            <a:r>
              <a:rPr lang="en-US" altLang="zh-TW" dirty="0">
                <a:solidFill>
                  <a:srgbClr val="FFFF00"/>
                </a:solidFill>
                <a:latin typeface="Calibri" panose="020F0502020204030204" pitchFamily="34" charset="0"/>
                <a:ea typeface="標楷體" panose="03000509000000000000" pitchFamily="65" charset="-120"/>
              </a:rPr>
              <a:t>the positive</a:t>
            </a:r>
          </a:p>
          <a:p>
            <a:r>
              <a:rPr lang="zh-TW" altLang="en-US" dirty="0" smtClean="0">
                <a:latin typeface="Calibri" panose="020F0502020204030204" pitchFamily="34" charset="0"/>
                <a:ea typeface="標楷體" panose="03000509000000000000" pitchFamily="65" charset="-120"/>
              </a:rPr>
              <a:t>選擇具專一性且可被改變的行為   </a:t>
            </a:r>
            <a:r>
              <a:rPr lang="en-US" altLang="zh-TW" dirty="0" smtClean="0">
                <a:latin typeface="Calibri" panose="020F0502020204030204" pitchFamily="34" charset="0"/>
                <a:ea typeface="標楷體" panose="03000509000000000000" pitchFamily="65" charset="-120"/>
              </a:rPr>
              <a:t>Select </a:t>
            </a:r>
            <a:r>
              <a:rPr lang="en-US" altLang="zh-TW" dirty="0">
                <a:solidFill>
                  <a:srgbClr val="FFFF00"/>
                </a:solidFill>
                <a:latin typeface="Calibri" panose="020F0502020204030204" pitchFamily="34" charset="0"/>
                <a:ea typeface="標楷體" panose="03000509000000000000" pitchFamily="65" charset="-120"/>
              </a:rPr>
              <a:t>specific changeable </a:t>
            </a:r>
            <a:r>
              <a:rPr lang="en-US" altLang="zh-TW" dirty="0" smtClean="0">
                <a:latin typeface="Calibri" panose="020F0502020204030204" pitchFamily="34" charset="0"/>
                <a:ea typeface="標楷體" panose="03000509000000000000" pitchFamily="65" charset="-120"/>
              </a:rPr>
              <a:t>behaviors</a:t>
            </a:r>
            <a:endParaRPr lang="en-US" altLang="zh-TW" dirty="0">
              <a:latin typeface="Calibri" panose="020F0502020204030204" pitchFamily="34" charset="0"/>
              <a:ea typeface="標楷體" panose="03000509000000000000" pitchFamily="65" charset="-120"/>
            </a:endParaRPr>
          </a:p>
          <a:p>
            <a:r>
              <a:rPr lang="zh-TW" altLang="en-US" dirty="0" smtClean="0">
                <a:latin typeface="Calibri" panose="020F0502020204030204" pitchFamily="34" charset="0"/>
                <a:ea typeface="標楷體" panose="03000509000000000000" pitchFamily="65" charset="-120"/>
              </a:rPr>
              <a:t>使用有效的回饋模式   </a:t>
            </a:r>
            <a:r>
              <a:rPr lang="en-US" altLang="zh-TW" dirty="0" smtClean="0">
                <a:latin typeface="Calibri" panose="020F0502020204030204" pitchFamily="34" charset="0"/>
                <a:ea typeface="標楷體" panose="03000509000000000000" pitchFamily="65" charset="-120"/>
              </a:rPr>
              <a:t>Use </a:t>
            </a:r>
            <a:r>
              <a:rPr lang="en-US" altLang="zh-TW" dirty="0">
                <a:latin typeface="Calibri" panose="020F0502020204030204" pitchFamily="34" charset="0"/>
                <a:ea typeface="標楷體" panose="03000509000000000000" pitchFamily="65" charset="-120"/>
              </a:rPr>
              <a:t>a feedback </a:t>
            </a:r>
            <a:r>
              <a:rPr lang="en-US" altLang="zh-TW" dirty="0">
                <a:solidFill>
                  <a:srgbClr val="FFFF00"/>
                </a:solidFill>
                <a:latin typeface="Calibri" panose="020F0502020204030204" pitchFamily="34" charset="0"/>
                <a:ea typeface="標楷體" panose="03000509000000000000" pitchFamily="65" charset="-120"/>
              </a:rPr>
              <a:t>model</a:t>
            </a:r>
            <a:r>
              <a:rPr lang="en-US" altLang="zh-TW" dirty="0">
                <a:latin typeface="Calibri" panose="020F0502020204030204" pitchFamily="34" charset="0"/>
                <a:ea typeface="標楷體" panose="03000509000000000000" pitchFamily="65" charset="-120"/>
              </a:rPr>
              <a:t> </a:t>
            </a:r>
          </a:p>
          <a:p>
            <a:r>
              <a:rPr lang="zh-TW" altLang="en-US" dirty="0" smtClean="0">
                <a:latin typeface="Calibri" panose="020F0502020204030204" pitchFamily="34" charset="0"/>
                <a:ea typeface="標楷體" panose="03000509000000000000" pitchFamily="65" charset="-120"/>
              </a:rPr>
              <a:t>包括追蹤計畫   </a:t>
            </a:r>
            <a:r>
              <a:rPr lang="en-US" altLang="zh-TW" dirty="0" smtClean="0">
                <a:latin typeface="Calibri" panose="020F0502020204030204" pitchFamily="34" charset="0"/>
                <a:ea typeface="標楷體" panose="03000509000000000000" pitchFamily="65" charset="-120"/>
              </a:rPr>
              <a:t>Include </a:t>
            </a:r>
            <a:r>
              <a:rPr lang="en-US" altLang="zh-TW" dirty="0">
                <a:solidFill>
                  <a:srgbClr val="FFFF00"/>
                </a:solidFill>
                <a:latin typeface="Calibri" panose="020F0502020204030204" pitchFamily="34" charset="0"/>
                <a:ea typeface="標楷體" panose="03000509000000000000" pitchFamily="65" charset="-120"/>
              </a:rPr>
              <a:t>follow-up plans</a:t>
            </a:r>
          </a:p>
        </p:txBody>
      </p:sp>
    </p:spTree>
    <p:extLst>
      <p:ext uri="{BB962C8B-B14F-4D97-AF65-F5344CB8AC3E}">
        <p14:creationId xmlns="" xmlns:p14="http://schemas.microsoft.com/office/powerpoint/2010/main" val="1205954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78025" y="2060847"/>
            <a:ext cx="8229600" cy="4063727"/>
          </a:xfrm>
          <a:noFill/>
        </p:spPr>
        <p:txBody>
          <a:bodyPr/>
          <a:lstStyle/>
          <a:p>
            <a:pPr>
              <a:lnSpc>
                <a:spcPct val="90000"/>
              </a:lnSpc>
              <a:buFont typeface="Arial" panose="020B0604020202020204" pitchFamily="34" charset="0"/>
              <a:buNone/>
            </a:pPr>
            <a:r>
              <a:rPr lang="en-US" altLang="zh-TW" i="1" dirty="0">
                <a:solidFill>
                  <a:srgbClr val="FFFF00"/>
                </a:solidFill>
                <a:ea typeface="新細明體" panose="02020500000000000000" pitchFamily="18" charset="-120"/>
              </a:rPr>
              <a:t>In the same room</a:t>
            </a:r>
            <a:r>
              <a:rPr lang="en-US" altLang="zh-TW" i="1" dirty="0">
                <a:ea typeface="新細明體" panose="02020500000000000000" pitchFamily="18" charset="-120"/>
              </a:rPr>
              <a:t>:</a:t>
            </a:r>
          </a:p>
          <a:p>
            <a:pPr>
              <a:lnSpc>
                <a:spcPct val="90000"/>
              </a:lnSpc>
              <a:spcBef>
                <a:spcPct val="35000"/>
              </a:spcBef>
            </a:pPr>
            <a:r>
              <a:rPr lang="en-US" altLang="zh-TW" dirty="0">
                <a:ea typeface="新細明體" panose="02020500000000000000" pitchFamily="18" charset="-120"/>
              </a:rPr>
              <a:t>Keep </a:t>
            </a:r>
            <a:r>
              <a:rPr lang="en-US" altLang="zh-TW" dirty="0">
                <a:solidFill>
                  <a:schemeClr val="accent6">
                    <a:lumMod val="40000"/>
                    <a:lumOff val="60000"/>
                  </a:schemeClr>
                </a:solidFill>
                <a:ea typeface="新細明體" panose="02020500000000000000" pitchFamily="18" charset="-120"/>
              </a:rPr>
              <a:t>quiet</a:t>
            </a:r>
          </a:p>
          <a:p>
            <a:pPr>
              <a:lnSpc>
                <a:spcPct val="90000"/>
              </a:lnSpc>
              <a:spcBef>
                <a:spcPct val="35000"/>
              </a:spcBef>
            </a:pPr>
            <a:r>
              <a:rPr lang="en-US" altLang="zh-TW" dirty="0">
                <a:ea typeface="新細明體" panose="02020500000000000000" pitchFamily="18" charset="-120"/>
              </a:rPr>
              <a:t>Avoid eye contact </a:t>
            </a:r>
            <a:r>
              <a:rPr lang="en-US" altLang="zh-TW" dirty="0">
                <a:solidFill>
                  <a:schemeClr val="accent6">
                    <a:lumMod val="40000"/>
                    <a:lumOff val="60000"/>
                  </a:schemeClr>
                </a:solidFill>
                <a:ea typeface="新細明體" panose="02020500000000000000" pitchFamily="18" charset="-120"/>
              </a:rPr>
              <a:t>with the patient</a:t>
            </a:r>
          </a:p>
          <a:p>
            <a:pPr>
              <a:lnSpc>
                <a:spcPct val="90000"/>
              </a:lnSpc>
              <a:spcBef>
                <a:spcPct val="35000"/>
              </a:spcBef>
              <a:spcAft>
                <a:spcPct val="30000"/>
              </a:spcAft>
            </a:pPr>
            <a:r>
              <a:rPr lang="en-US" altLang="zh-TW" dirty="0">
                <a:solidFill>
                  <a:schemeClr val="accent6">
                    <a:lumMod val="40000"/>
                    <a:lumOff val="60000"/>
                  </a:schemeClr>
                </a:solidFill>
                <a:ea typeface="新細明體" panose="02020500000000000000" pitchFamily="18" charset="-120"/>
              </a:rPr>
              <a:t>Turn to the learner </a:t>
            </a:r>
            <a:r>
              <a:rPr lang="en-US" altLang="zh-TW" dirty="0">
                <a:ea typeface="新細明體" panose="02020500000000000000" pitchFamily="18" charset="-120"/>
              </a:rPr>
              <a:t>if addressed by the patient</a:t>
            </a:r>
          </a:p>
          <a:p>
            <a:pPr>
              <a:lnSpc>
                <a:spcPct val="90000"/>
              </a:lnSpc>
              <a:buFont typeface="Arial" panose="020B0604020202020204" pitchFamily="34" charset="0"/>
              <a:buNone/>
            </a:pPr>
            <a:r>
              <a:rPr lang="en-US" altLang="zh-TW" i="1" dirty="0">
                <a:solidFill>
                  <a:srgbClr val="FFFF00"/>
                </a:solidFill>
                <a:ea typeface="新細明體" panose="02020500000000000000" pitchFamily="18" charset="-120"/>
              </a:rPr>
              <a:t>Use natural opportunities</a:t>
            </a:r>
            <a:r>
              <a:rPr lang="en-US" altLang="zh-TW" i="1" dirty="0">
                <a:ea typeface="新細明體" panose="02020500000000000000" pitchFamily="18" charset="-120"/>
              </a:rPr>
              <a:t>:</a:t>
            </a:r>
          </a:p>
          <a:p>
            <a:pPr>
              <a:lnSpc>
                <a:spcPct val="90000"/>
              </a:lnSpc>
              <a:spcBef>
                <a:spcPct val="35000"/>
              </a:spcBef>
            </a:pPr>
            <a:r>
              <a:rPr lang="en-US" altLang="zh-TW" dirty="0">
                <a:solidFill>
                  <a:schemeClr val="accent6">
                    <a:lumMod val="40000"/>
                    <a:lumOff val="60000"/>
                  </a:schemeClr>
                </a:solidFill>
                <a:ea typeface="新細明體" panose="02020500000000000000" pitchFamily="18" charset="-120"/>
              </a:rPr>
              <a:t>Listen</a:t>
            </a:r>
            <a:r>
              <a:rPr lang="en-US" altLang="zh-TW" dirty="0">
                <a:ea typeface="新細明體" panose="02020500000000000000" pitchFamily="18" charset="-120"/>
              </a:rPr>
              <a:t> to </a:t>
            </a:r>
            <a:r>
              <a:rPr lang="en-US" altLang="zh-TW" dirty="0">
                <a:solidFill>
                  <a:srgbClr val="FFC000"/>
                </a:solidFill>
                <a:ea typeface="新細明體" panose="02020500000000000000" pitchFamily="18" charset="-120"/>
              </a:rPr>
              <a:t>phone conversations</a:t>
            </a:r>
          </a:p>
          <a:p>
            <a:pPr>
              <a:lnSpc>
                <a:spcPct val="90000"/>
              </a:lnSpc>
              <a:spcBef>
                <a:spcPct val="35000"/>
              </a:spcBef>
              <a:spcAft>
                <a:spcPct val="30000"/>
              </a:spcAft>
            </a:pPr>
            <a:r>
              <a:rPr lang="en-US" altLang="zh-TW" dirty="0">
                <a:solidFill>
                  <a:schemeClr val="accent6">
                    <a:lumMod val="40000"/>
                    <a:lumOff val="60000"/>
                  </a:schemeClr>
                </a:solidFill>
                <a:ea typeface="新細明體" panose="02020500000000000000" pitchFamily="18" charset="-120"/>
              </a:rPr>
              <a:t>Hallway</a:t>
            </a:r>
            <a:r>
              <a:rPr lang="en-US" altLang="zh-TW" dirty="0">
                <a:ea typeface="新細明體" panose="02020500000000000000" pitchFamily="18" charset="-120"/>
              </a:rPr>
              <a:t> discussions</a:t>
            </a:r>
          </a:p>
          <a:p>
            <a:pPr>
              <a:lnSpc>
                <a:spcPct val="90000"/>
              </a:lnSpc>
              <a:buFont typeface="Arial" panose="020B0604020202020204" pitchFamily="34" charset="0"/>
              <a:buNone/>
            </a:pPr>
            <a:r>
              <a:rPr lang="en-US" altLang="zh-TW" i="1" dirty="0">
                <a:ea typeface="新細明體" panose="02020500000000000000" pitchFamily="18" charset="-120"/>
              </a:rPr>
              <a:t>Briefly observe many </a:t>
            </a:r>
            <a:r>
              <a:rPr lang="en-US" altLang="zh-TW" i="1" dirty="0">
                <a:solidFill>
                  <a:schemeClr val="tx2">
                    <a:lumMod val="75000"/>
                  </a:schemeClr>
                </a:solidFill>
                <a:ea typeface="新細明體" panose="02020500000000000000" pitchFamily="18" charset="-120"/>
              </a:rPr>
              <a:t>different parts of encounters</a:t>
            </a:r>
          </a:p>
        </p:txBody>
      </p:sp>
      <p:sp>
        <p:nvSpPr>
          <p:cNvPr id="26629" name="Rectangle 5"/>
          <p:cNvSpPr>
            <a:spLocks noGrp="1" noChangeArrowheads="1"/>
          </p:cNvSpPr>
          <p:nvPr>
            <p:ph type="title"/>
          </p:nvPr>
        </p:nvSpPr>
        <p:spPr>
          <a:noFill/>
          <a:ln/>
        </p:spPr>
        <p:txBody>
          <a:bodyPr/>
          <a:lstStyle/>
          <a:p>
            <a:r>
              <a:rPr lang="en-US" altLang="zh-TW">
                <a:ea typeface="新細明體" panose="02020500000000000000" pitchFamily="18" charset="-120"/>
              </a:rPr>
              <a:t>Observing Learners.. What Are Your Opportunities and Strategies?</a:t>
            </a:r>
          </a:p>
        </p:txBody>
      </p:sp>
    </p:spTree>
    <p:extLst>
      <p:ext uri="{BB962C8B-B14F-4D97-AF65-F5344CB8AC3E}">
        <p14:creationId xmlns="" xmlns:p14="http://schemas.microsoft.com/office/powerpoint/2010/main" val="27419539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altLang="zh-TW">
                <a:ea typeface="新細明體" panose="02020500000000000000" pitchFamily="18" charset="-120"/>
              </a:rPr>
              <a:t>Practice Makes Perfect!</a:t>
            </a:r>
          </a:p>
        </p:txBody>
      </p:sp>
      <p:pic>
        <p:nvPicPr>
          <p:cNvPr id="47110" name="Picture 6" descr="j028546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94188" y="2636839"/>
            <a:ext cx="2881313" cy="23764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2489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a:ea typeface="新細明體" panose="02020500000000000000" pitchFamily="18" charset="-120"/>
              </a:rPr>
              <a:t>Feedback vs. Evaluation</a:t>
            </a:r>
          </a:p>
        </p:txBody>
      </p:sp>
      <p:sp>
        <p:nvSpPr>
          <p:cNvPr id="4099" name="Rectangle 3"/>
          <p:cNvSpPr>
            <a:spLocks noGrp="1" noChangeArrowheads="1"/>
          </p:cNvSpPr>
          <p:nvPr>
            <p:ph type="body" idx="1"/>
          </p:nvPr>
        </p:nvSpPr>
        <p:spPr/>
        <p:txBody>
          <a:bodyPr>
            <a:normAutofit/>
          </a:bodyPr>
          <a:lstStyle/>
          <a:p>
            <a:pPr>
              <a:spcBef>
                <a:spcPct val="50000"/>
              </a:spcBef>
            </a:pPr>
            <a:r>
              <a:rPr lang="en-US" altLang="zh-TW" sz="2800" b="1" dirty="0">
                <a:solidFill>
                  <a:srgbClr val="FFFF00"/>
                </a:solidFill>
                <a:latin typeface="Calibri" panose="020F0502020204030204" pitchFamily="34" charset="0"/>
                <a:ea typeface="新細明體" panose="02020500000000000000" pitchFamily="18" charset="-120"/>
              </a:rPr>
              <a:t>Feedback</a:t>
            </a:r>
            <a:r>
              <a:rPr lang="en-US" altLang="zh-TW" sz="2800" dirty="0">
                <a:latin typeface="Calibri" panose="020F0502020204030204" pitchFamily="34" charset="0"/>
                <a:ea typeface="新細明體" panose="02020500000000000000" pitchFamily="18" charset="-120"/>
              </a:rPr>
              <a:t>: </a:t>
            </a:r>
            <a:endParaRPr lang="en-US" altLang="zh-TW" sz="2800" dirty="0" smtClean="0">
              <a:latin typeface="Calibri" panose="020F0502020204030204" pitchFamily="34" charset="0"/>
              <a:ea typeface="新細明體" panose="02020500000000000000" pitchFamily="18" charset="-120"/>
            </a:endParaRPr>
          </a:p>
          <a:p>
            <a:pPr lvl="1">
              <a:spcBef>
                <a:spcPct val="50000"/>
              </a:spcBef>
            </a:pPr>
            <a:r>
              <a:rPr lang="zh-TW" altLang="en-US" sz="2400" dirty="0" smtClean="0">
                <a:latin typeface="Calibri" panose="020F0502020204030204" pitchFamily="34" charset="0"/>
                <a:ea typeface="標楷體" panose="03000509000000000000" pitchFamily="65" charset="-120"/>
                <a:cs typeface="Calibri" panose="020F0502020204030204" pitchFamily="34" charset="0"/>
              </a:rPr>
              <a:t>持續提供（</a:t>
            </a:r>
            <a:r>
              <a:rPr lang="en-US" altLang="zh-TW" sz="2400" dirty="0" smtClean="0">
                <a:latin typeface="Calibri" panose="020F0502020204030204" pitchFamily="34" charset="0"/>
                <a:ea typeface="標楷體" panose="03000509000000000000" pitchFamily="65" charset="-120"/>
                <a:cs typeface="Calibri" panose="020F0502020204030204" pitchFamily="34" charset="0"/>
              </a:rPr>
              <a:t>on-going provision</a:t>
            </a:r>
            <a:r>
              <a:rPr lang="zh-TW" altLang="en-US" sz="2400" dirty="0" smtClean="0">
                <a:latin typeface="Calibri" panose="020F0502020204030204" pitchFamily="34" charset="0"/>
                <a:ea typeface="標楷體" panose="03000509000000000000" pitchFamily="65" charset="-120"/>
                <a:cs typeface="Calibri" panose="020F0502020204030204" pitchFamily="34" charset="0"/>
              </a:rPr>
              <a:t>）學員表現狀況的訊息，以導引並改善（</a:t>
            </a:r>
            <a:r>
              <a:rPr lang="en-US" altLang="zh-TW" sz="2400" dirty="0" smtClean="0">
                <a:latin typeface="Calibri" panose="020F0502020204030204" pitchFamily="34" charset="0"/>
                <a:ea typeface="標楷體" panose="03000509000000000000" pitchFamily="65" charset="-120"/>
                <a:cs typeface="Calibri" panose="020F0502020204030204" pitchFamily="34" charset="0"/>
              </a:rPr>
              <a:t>guide </a:t>
            </a:r>
            <a:r>
              <a:rPr lang="en-US" altLang="zh-TW" sz="2400" dirty="0">
                <a:latin typeface="Calibri" panose="020F0502020204030204" pitchFamily="34" charset="0"/>
                <a:ea typeface="標楷體" panose="03000509000000000000" pitchFamily="65" charset="-120"/>
                <a:cs typeface="Calibri" panose="020F0502020204030204" pitchFamily="34" charset="0"/>
              </a:rPr>
              <a:t>and </a:t>
            </a:r>
            <a:r>
              <a:rPr lang="en-US" altLang="zh-TW" sz="2400" dirty="0" smtClean="0">
                <a:latin typeface="Calibri" panose="020F0502020204030204" pitchFamily="34" charset="0"/>
                <a:ea typeface="標楷體" panose="03000509000000000000" pitchFamily="65" charset="-120"/>
                <a:cs typeface="Calibri" panose="020F0502020204030204" pitchFamily="34" charset="0"/>
              </a:rPr>
              <a:t>improve</a:t>
            </a:r>
            <a:r>
              <a:rPr lang="zh-TW" altLang="en-US" sz="2400" dirty="0" smtClean="0">
                <a:latin typeface="Calibri" panose="020F0502020204030204" pitchFamily="34" charset="0"/>
                <a:ea typeface="標楷體" panose="03000509000000000000" pitchFamily="65" charset="-120"/>
                <a:cs typeface="Calibri" panose="020F0502020204030204" pitchFamily="34" charset="0"/>
              </a:rPr>
              <a:t>）未來的努力方向</a:t>
            </a:r>
            <a:endParaRPr lang="en-US" altLang="zh-TW" sz="2400" dirty="0" smtClean="0">
              <a:latin typeface="Calibri" panose="020F0502020204030204" pitchFamily="34" charset="0"/>
              <a:ea typeface="標楷體" panose="03000509000000000000" pitchFamily="65" charset="-120"/>
              <a:cs typeface="Calibri" panose="020F0502020204030204" pitchFamily="34" charset="0"/>
            </a:endParaRPr>
          </a:p>
          <a:p>
            <a:pPr>
              <a:spcBef>
                <a:spcPct val="100000"/>
              </a:spcBef>
            </a:pPr>
            <a:r>
              <a:rPr lang="en-US" altLang="zh-TW" sz="2800" b="1" dirty="0" smtClean="0">
                <a:solidFill>
                  <a:srgbClr val="FFFF00"/>
                </a:solidFill>
                <a:latin typeface="Calibri" panose="020F0502020204030204" pitchFamily="34" charset="0"/>
                <a:ea typeface="新細明體" panose="02020500000000000000" pitchFamily="18" charset="-120"/>
              </a:rPr>
              <a:t>Evaluation</a:t>
            </a:r>
            <a:r>
              <a:rPr lang="en-US" altLang="zh-TW" sz="2800" dirty="0" smtClean="0">
                <a:latin typeface="Calibri" panose="020F0502020204030204" pitchFamily="34" charset="0"/>
                <a:ea typeface="新細明體" panose="02020500000000000000" pitchFamily="18" charset="-120"/>
              </a:rPr>
              <a:t>: </a:t>
            </a:r>
          </a:p>
          <a:p>
            <a:pPr lvl="1">
              <a:spcBef>
                <a:spcPct val="100000"/>
              </a:spcBef>
            </a:pPr>
            <a:r>
              <a:rPr lang="zh-TW" altLang="en-US" sz="2400" dirty="0" smtClean="0">
                <a:latin typeface="Calibri" panose="020F0502020204030204" pitchFamily="34" charset="0"/>
                <a:ea typeface="標楷體" panose="03000509000000000000" pitchFamily="65" charset="-120"/>
                <a:cs typeface="Calibri" panose="020F0502020204030204" pitchFamily="34" charset="0"/>
              </a:rPr>
              <a:t>對於先前</a:t>
            </a:r>
            <a:r>
              <a:rPr lang="zh-TW" altLang="en-US" sz="2400" dirty="0">
                <a:latin typeface="Calibri" panose="020F0502020204030204" pitchFamily="34" charset="0"/>
                <a:ea typeface="標楷體" panose="03000509000000000000" pitchFamily="65" charset="-120"/>
                <a:cs typeface="Calibri" panose="020F0502020204030204" pitchFamily="34" charset="0"/>
              </a:rPr>
              <a:t>表現的</a:t>
            </a:r>
            <a:r>
              <a:rPr lang="zh-TW" altLang="en-US" sz="2400" dirty="0" smtClean="0">
                <a:latin typeface="Calibri" panose="020F0502020204030204" pitchFamily="34" charset="0"/>
                <a:ea typeface="標楷體" panose="03000509000000000000" pitchFamily="65" charset="-120"/>
                <a:cs typeface="Calibri" panose="020F0502020204030204" pitchFamily="34" charset="0"/>
              </a:rPr>
              <a:t>評判（</a:t>
            </a:r>
            <a:r>
              <a:rPr lang="en-US" altLang="zh-TW" sz="2400" dirty="0" smtClean="0">
                <a:latin typeface="Calibri" panose="020F0502020204030204" pitchFamily="34" charset="0"/>
                <a:ea typeface="標楷體" panose="03000509000000000000" pitchFamily="65" charset="-120"/>
                <a:cs typeface="Calibri" panose="020F0502020204030204" pitchFamily="34" charset="0"/>
              </a:rPr>
              <a:t>judgment</a:t>
            </a:r>
            <a:r>
              <a:rPr lang="zh-TW" altLang="en-US" sz="2400"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825927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dirty="0">
                <a:solidFill>
                  <a:schemeClr val="accent3">
                    <a:lumMod val="40000"/>
                    <a:lumOff val="60000"/>
                  </a:schemeClr>
                </a:solidFill>
                <a:ea typeface="新細明體" panose="02020500000000000000" pitchFamily="18" charset="-120"/>
              </a:rPr>
              <a:t>Everyone Seeks Feedback…</a:t>
            </a:r>
          </a:p>
        </p:txBody>
      </p:sp>
      <p:sp>
        <p:nvSpPr>
          <p:cNvPr id="7171" name="Rectangle 3"/>
          <p:cNvSpPr>
            <a:spLocks noGrp="1" noChangeArrowheads="1"/>
          </p:cNvSpPr>
          <p:nvPr>
            <p:ph type="body" idx="1"/>
          </p:nvPr>
        </p:nvSpPr>
        <p:spPr>
          <a:xfrm>
            <a:off x="1522413" y="2132856"/>
            <a:ext cx="9134391" cy="3886944"/>
          </a:xfrm>
        </p:spPr>
        <p:txBody>
          <a:bodyPr/>
          <a:lstStyle/>
          <a:p>
            <a:pPr>
              <a:spcBef>
                <a:spcPct val="50000"/>
              </a:spcBef>
            </a:pPr>
            <a:r>
              <a:rPr lang="en-US" altLang="zh-TW" dirty="0">
                <a:latin typeface="Calibri" panose="020F0502020204030204" pitchFamily="34" charset="0"/>
                <a:ea typeface="標楷體" panose="03000509000000000000" pitchFamily="65" charset="-120"/>
                <a:cs typeface="Calibri" panose="020F0502020204030204" pitchFamily="34" charset="0"/>
              </a:rPr>
              <a:t>And if we don’t get it, we make assumptions and attributions!</a:t>
            </a:r>
          </a:p>
          <a:p>
            <a:pPr>
              <a:spcBef>
                <a:spcPct val="50000"/>
              </a:spcBef>
            </a:pPr>
            <a:r>
              <a:rPr lang="en-US" altLang="zh-TW" dirty="0">
                <a:solidFill>
                  <a:srgbClr val="FFFF00"/>
                </a:solidFill>
                <a:latin typeface="Calibri" panose="020F0502020204030204" pitchFamily="34" charset="0"/>
                <a:ea typeface="標楷體" panose="03000509000000000000" pitchFamily="65" charset="-120"/>
                <a:cs typeface="Calibri" panose="020F0502020204030204" pitchFamily="34" charset="0"/>
              </a:rPr>
              <a:t>Self-assessment</a:t>
            </a:r>
            <a:r>
              <a:rPr lang="en-US" altLang="zh-TW" dirty="0">
                <a:latin typeface="Calibri" panose="020F0502020204030204" pitchFamily="34" charset="0"/>
                <a:ea typeface="標楷體" panose="03000509000000000000" pitchFamily="65" charset="-120"/>
                <a:cs typeface="Calibri" panose="020F0502020204030204" pitchFamily="34" charset="0"/>
              </a:rPr>
              <a:t> is notoriously </a:t>
            </a:r>
            <a:r>
              <a:rPr lang="en-US" altLang="zh-TW" dirty="0">
                <a:solidFill>
                  <a:srgbClr val="FFFF00"/>
                </a:solidFill>
                <a:latin typeface="Calibri" panose="020F0502020204030204" pitchFamily="34" charset="0"/>
                <a:ea typeface="標楷體" panose="03000509000000000000" pitchFamily="65" charset="-120"/>
                <a:cs typeface="Calibri" panose="020F0502020204030204" pitchFamily="34" charset="0"/>
              </a:rPr>
              <a:t>unreliable</a:t>
            </a:r>
          </a:p>
          <a:p>
            <a:pPr>
              <a:spcBef>
                <a:spcPct val="50000"/>
              </a:spcBef>
            </a:pPr>
            <a:r>
              <a:rPr lang="zh-TW" altLang="en-US" dirty="0">
                <a:latin typeface="Calibri" panose="020F0502020204030204" pitchFamily="34" charset="0"/>
                <a:ea typeface="標楷體" panose="03000509000000000000" pitchFamily="65" charset="-120"/>
                <a:cs typeface="Calibri" panose="020F0502020204030204" pitchFamily="34" charset="0"/>
              </a:rPr>
              <a:t>沒有即時有效的回饋，學員可能會錯誤</a:t>
            </a:r>
            <a:r>
              <a:rPr lang="zh-TW" altLang="en-US" dirty="0" smtClean="0">
                <a:latin typeface="Calibri" panose="020F0502020204030204" pitchFamily="34" charset="0"/>
                <a:ea typeface="標楷體" panose="03000509000000000000" pitchFamily="65" charset="-120"/>
                <a:cs typeface="Calibri" panose="020F0502020204030204" pitchFamily="34" charset="0"/>
              </a:rPr>
              <a:t>地減少某些</a:t>
            </a:r>
            <a:r>
              <a:rPr lang="zh-TW" altLang="en-US" b="1" dirty="0">
                <a:solidFill>
                  <a:srgbClr val="FFC000"/>
                </a:solidFill>
                <a:latin typeface="Calibri" panose="020F0502020204030204" pitchFamily="34" charset="0"/>
                <a:ea typeface="標楷體" panose="03000509000000000000" pitchFamily="65" charset="-120"/>
                <a:cs typeface="Calibri" panose="020F0502020204030204" pitchFamily="34" charset="0"/>
              </a:rPr>
              <a:t>被期待的行為</a:t>
            </a:r>
            <a:r>
              <a:rPr lang="zh-TW" altLang="en-US" dirty="0">
                <a:latin typeface="Calibri" panose="020F0502020204030204" pitchFamily="34" charset="0"/>
                <a:ea typeface="標楷體" panose="03000509000000000000" pitchFamily="65" charset="-120"/>
                <a:cs typeface="Calibri" panose="020F0502020204030204" pitchFamily="34" charset="0"/>
              </a:rPr>
              <a:t>（</a:t>
            </a:r>
            <a:r>
              <a:rPr lang="en-US" altLang="zh-TW" dirty="0">
                <a:latin typeface="Calibri" panose="020F0502020204030204" pitchFamily="34" charset="0"/>
                <a:ea typeface="標楷體" panose="03000509000000000000" pitchFamily="65" charset="-120"/>
                <a:cs typeface="Calibri" panose="020F0502020204030204" pitchFamily="34" charset="0"/>
              </a:rPr>
              <a:t>extinguish desirable behaviors</a:t>
            </a:r>
            <a:r>
              <a:rPr lang="zh-TW" altLang="en-US" dirty="0">
                <a:latin typeface="Calibri" panose="020F0502020204030204" pitchFamily="34" charset="0"/>
                <a:ea typeface="標楷體" panose="03000509000000000000" pitchFamily="65" charset="-120"/>
                <a:cs typeface="Calibri" panose="020F0502020204030204" pitchFamily="34" charset="0"/>
              </a:rPr>
              <a:t>） ，反而保留了一些</a:t>
            </a:r>
            <a:r>
              <a:rPr lang="zh-TW" altLang="en-US" b="1" dirty="0">
                <a:solidFill>
                  <a:srgbClr val="FFC000"/>
                </a:solidFill>
                <a:latin typeface="Calibri" panose="020F0502020204030204" pitchFamily="34" charset="0"/>
                <a:ea typeface="標楷體" panose="03000509000000000000" pitchFamily="65" charset="-120"/>
                <a:cs typeface="Calibri" panose="020F0502020204030204" pitchFamily="34" charset="0"/>
              </a:rPr>
              <a:t>不受歡迎也不恰當的行為</a:t>
            </a:r>
            <a:r>
              <a:rPr lang="zh-TW" altLang="en-US" dirty="0">
                <a:latin typeface="Calibri" panose="020F0502020204030204" pitchFamily="34" charset="0"/>
                <a:ea typeface="標楷體" panose="03000509000000000000" pitchFamily="65" charset="-120"/>
                <a:cs typeface="Calibri" panose="020F0502020204030204" pitchFamily="34" charset="0"/>
              </a:rPr>
              <a:t>（</a:t>
            </a:r>
            <a:r>
              <a:rPr lang="en-US" altLang="zh-TW" dirty="0">
                <a:latin typeface="Calibri" panose="020F0502020204030204" pitchFamily="34" charset="0"/>
                <a:ea typeface="標楷體" panose="03000509000000000000" pitchFamily="65" charset="-120"/>
                <a:cs typeface="Calibri" panose="020F0502020204030204" pitchFamily="34" charset="0"/>
              </a:rPr>
              <a:t>entrench undesirable ones</a:t>
            </a:r>
            <a:r>
              <a:rPr lang="zh-TW" altLang="en-US" dirty="0">
                <a:latin typeface="Calibri" panose="020F0502020204030204" pitchFamily="34" charset="0"/>
                <a:ea typeface="標楷體" panose="03000509000000000000" pitchFamily="65" charset="-120"/>
                <a:cs typeface="Calibri" panose="020F0502020204030204" pitchFamily="34" charset="0"/>
              </a:rPr>
              <a:t>）</a:t>
            </a:r>
          </a:p>
          <a:p>
            <a:pPr>
              <a:spcBef>
                <a:spcPct val="50000"/>
              </a:spcBef>
            </a:pPr>
            <a:r>
              <a:rPr lang="en-US" altLang="zh-TW" dirty="0">
                <a:latin typeface="Calibri" panose="020F0502020204030204" pitchFamily="34" charset="0"/>
                <a:ea typeface="標楷體" panose="03000509000000000000" pitchFamily="65" charset="-120"/>
                <a:cs typeface="Calibri" panose="020F0502020204030204" pitchFamily="34" charset="0"/>
              </a:rPr>
              <a:t>M</a:t>
            </a:r>
            <a:r>
              <a:rPr lang="en-US" altLang="zh-TW" dirty="0" smtClean="0">
                <a:latin typeface="Calibri" panose="020F0502020204030204" pitchFamily="34" charset="0"/>
                <a:ea typeface="標楷體" panose="03000509000000000000" pitchFamily="65" charset="-120"/>
                <a:cs typeface="Calibri" panose="020F0502020204030204" pitchFamily="34" charset="0"/>
              </a:rPr>
              <a:t>edical teachers </a:t>
            </a:r>
            <a:r>
              <a:rPr lang="en-US" altLang="zh-TW" sz="4000" i="1" dirty="0" smtClean="0">
                <a:solidFill>
                  <a:srgbClr val="FF0000"/>
                </a:solidFill>
                <a:effectLst>
                  <a:outerShdw blurRad="38100" dist="38100" dir="2700000" algn="tl">
                    <a:srgbClr val="000000">
                      <a:alpha val="43137"/>
                    </a:srgbClr>
                  </a:outerShdw>
                </a:effectLst>
                <a:latin typeface="Calibri" panose="020F0502020204030204" pitchFamily="34" charset="0"/>
                <a:ea typeface="標楷體" panose="03000509000000000000" pitchFamily="65" charset="-120"/>
                <a:cs typeface="Calibri" panose="020F0502020204030204" pitchFamily="34" charset="0"/>
              </a:rPr>
              <a:t>don’t</a:t>
            </a:r>
            <a:r>
              <a:rPr lang="en-US" altLang="zh-TW" dirty="0" smtClean="0">
                <a:latin typeface="Calibri" panose="020F0502020204030204" pitchFamily="34" charset="0"/>
                <a:ea typeface="標楷體" panose="03000509000000000000" pitchFamily="65" charset="-120"/>
                <a:cs typeface="Calibri" panose="020F0502020204030204" pitchFamily="34" charset="0"/>
              </a:rPr>
              <a:t> deliver </a:t>
            </a:r>
            <a:r>
              <a:rPr lang="en-US" altLang="zh-TW" dirty="0" smtClean="0">
                <a:solidFill>
                  <a:schemeClr val="accent6">
                    <a:lumMod val="60000"/>
                    <a:lumOff val="40000"/>
                  </a:schemeClr>
                </a:solidFill>
                <a:latin typeface="Calibri" panose="020F0502020204030204" pitchFamily="34" charset="0"/>
                <a:ea typeface="標楷體" panose="03000509000000000000" pitchFamily="65" charset="-120"/>
                <a:cs typeface="Calibri" panose="020F0502020204030204" pitchFamily="34" charset="0"/>
              </a:rPr>
              <a:t>as much </a:t>
            </a:r>
            <a:r>
              <a:rPr lang="en-US" altLang="zh-TW" dirty="0" smtClean="0">
                <a:latin typeface="Calibri" panose="020F0502020204030204" pitchFamily="34" charset="0"/>
                <a:ea typeface="標楷體" panose="03000509000000000000" pitchFamily="65" charset="-120"/>
                <a:cs typeface="Calibri" panose="020F0502020204030204" pitchFamily="34" charset="0"/>
              </a:rPr>
              <a:t>feedback </a:t>
            </a:r>
            <a:r>
              <a:rPr lang="en-US" altLang="zh-TW" dirty="0" smtClean="0">
                <a:solidFill>
                  <a:schemeClr val="accent6">
                    <a:lumMod val="60000"/>
                    <a:lumOff val="40000"/>
                  </a:schemeClr>
                </a:solidFill>
                <a:latin typeface="Calibri" panose="020F0502020204030204" pitchFamily="34" charset="0"/>
                <a:ea typeface="標楷體" panose="03000509000000000000" pitchFamily="65" charset="-120"/>
                <a:cs typeface="Calibri" panose="020F0502020204030204" pitchFamily="34" charset="0"/>
              </a:rPr>
              <a:t>as they think</a:t>
            </a:r>
            <a:r>
              <a:rPr lang="en-US" altLang="zh-TW" dirty="0" smtClean="0">
                <a:latin typeface="Calibri" panose="020F0502020204030204" pitchFamily="34" charset="0"/>
                <a:ea typeface="標楷體" panose="03000509000000000000" pitchFamily="65" charset="-120"/>
                <a:cs typeface="Calibri" panose="020F0502020204030204" pitchFamily="34" charset="0"/>
              </a:rPr>
              <a:t>…</a:t>
            </a:r>
          </a:p>
          <a:p>
            <a:endParaRPr lang="en-US" altLang="zh-TW" dirty="0">
              <a:latin typeface="+mn-lt"/>
              <a:ea typeface="新細明體" panose="02020500000000000000" pitchFamily="18" charset="-120"/>
            </a:endParaRPr>
          </a:p>
        </p:txBody>
      </p:sp>
    </p:spTree>
    <p:extLst>
      <p:ext uri="{BB962C8B-B14F-4D97-AF65-F5344CB8AC3E}">
        <p14:creationId xmlns="" xmlns:p14="http://schemas.microsoft.com/office/powerpoint/2010/main" val="3670585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2413" y="381000"/>
            <a:ext cx="9144001" cy="1535832"/>
          </a:xfrm>
        </p:spPr>
        <p:txBody>
          <a:bodyPr/>
          <a:lstStyle/>
          <a:p>
            <a:r>
              <a:rPr lang="en-US" altLang="zh-TW" sz="2800" dirty="0">
                <a:ea typeface="新細明體" panose="02020500000000000000" pitchFamily="18" charset="-120"/>
              </a:rPr>
              <a:t>Are </a:t>
            </a:r>
            <a:r>
              <a:rPr lang="en-US" altLang="zh-TW" sz="2800" dirty="0" smtClean="0">
                <a:solidFill>
                  <a:srgbClr val="FFFF00"/>
                </a:solidFill>
                <a:ea typeface="新細明體" panose="02020500000000000000" pitchFamily="18" charset="-120"/>
              </a:rPr>
              <a:t>International Medical Students  </a:t>
            </a:r>
            <a:r>
              <a:rPr lang="en-US" altLang="zh-TW" dirty="0">
                <a:solidFill>
                  <a:schemeClr val="accent6">
                    <a:lumMod val="40000"/>
                    <a:lumOff val="60000"/>
                  </a:schemeClr>
                </a:solidFill>
                <a:effectLst>
                  <a:outerShdw blurRad="38100" dist="38100" dir="2700000" algn="tl">
                    <a:srgbClr val="000000">
                      <a:alpha val="43137"/>
                    </a:srgbClr>
                  </a:outerShdw>
                </a:effectLst>
                <a:latin typeface="Brush Script MT" panose="03060802040406070304" pitchFamily="66" charset="0"/>
                <a:ea typeface="新細明體" panose="02020500000000000000" pitchFamily="18" charset="-120"/>
              </a:rPr>
              <a:t>Different</a:t>
            </a:r>
            <a:r>
              <a:rPr lang="en-US" altLang="zh-TW" dirty="0">
                <a:ea typeface="新細明體" panose="02020500000000000000" pitchFamily="18" charset="-120"/>
              </a:rPr>
              <a:t>?</a:t>
            </a:r>
          </a:p>
        </p:txBody>
      </p:sp>
      <p:sp>
        <p:nvSpPr>
          <p:cNvPr id="10243" name="Rectangle 3"/>
          <p:cNvSpPr>
            <a:spLocks noGrp="1" noChangeArrowheads="1"/>
          </p:cNvSpPr>
          <p:nvPr>
            <p:ph type="body" idx="1"/>
          </p:nvPr>
        </p:nvSpPr>
        <p:spPr>
          <a:xfrm>
            <a:off x="1522413" y="2636912"/>
            <a:ext cx="9134391" cy="3382888"/>
          </a:xfrm>
        </p:spPr>
        <p:txBody>
          <a:bodyPr/>
          <a:lstStyle/>
          <a:p>
            <a:pPr>
              <a:spcBef>
                <a:spcPct val="50000"/>
              </a:spcBef>
            </a:pPr>
            <a:r>
              <a:rPr lang="en-US" altLang="zh-TW" dirty="0">
                <a:ea typeface="新細明體" panose="02020500000000000000" pitchFamily="18" charset="-120"/>
              </a:rPr>
              <a:t>YES</a:t>
            </a:r>
          </a:p>
          <a:p>
            <a:pPr>
              <a:spcBef>
                <a:spcPct val="50000"/>
              </a:spcBef>
            </a:pPr>
            <a:r>
              <a:rPr lang="en-US" altLang="zh-TW" dirty="0" smtClean="0">
                <a:ea typeface="新細明體" panose="02020500000000000000" pitchFamily="18" charset="-120"/>
              </a:rPr>
              <a:t>And NO</a:t>
            </a:r>
            <a:endParaRPr lang="en-US" altLang="zh-TW" dirty="0">
              <a:ea typeface="新細明體" panose="02020500000000000000" pitchFamily="18" charset="-120"/>
            </a:endParaRPr>
          </a:p>
          <a:p>
            <a:pPr>
              <a:spcBef>
                <a:spcPct val="50000"/>
              </a:spcBef>
            </a:pPr>
            <a:endParaRPr lang="en-US" altLang="zh-TW" dirty="0">
              <a:ea typeface="新細明體" panose="02020500000000000000" pitchFamily="18" charset="-120"/>
            </a:endParaRPr>
          </a:p>
          <a:p>
            <a:endParaRPr lang="en-US" altLang="zh-TW" dirty="0">
              <a:ea typeface="新細明體" panose="02020500000000000000" pitchFamily="18" charset="-120"/>
            </a:endParaRPr>
          </a:p>
          <a:p>
            <a:endParaRPr lang="en-US" altLang="zh-TW" dirty="0">
              <a:ea typeface="新細明體" panose="02020500000000000000" pitchFamily="18" charset="-120"/>
            </a:endParaRPr>
          </a:p>
        </p:txBody>
      </p:sp>
    </p:spTree>
    <p:extLst>
      <p:ext uri="{BB962C8B-B14F-4D97-AF65-F5344CB8AC3E}">
        <p14:creationId xmlns="" xmlns:p14="http://schemas.microsoft.com/office/powerpoint/2010/main" val="1287656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41884" y="836712"/>
            <a:ext cx="8435975" cy="1020762"/>
          </a:xfrm>
        </p:spPr>
        <p:txBody>
          <a:bodyPr>
            <a:normAutofit fontScale="90000"/>
          </a:bodyPr>
          <a:lstStyle/>
          <a:p>
            <a:r>
              <a:rPr lang="en-US" altLang="zh-TW" dirty="0">
                <a:ea typeface="新細明體" panose="02020500000000000000" pitchFamily="18" charset="-120"/>
              </a:rPr>
              <a:t>What Have Been Your Experiences Delivering Feedback to </a:t>
            </a:r>
            <a:r>
              <a:rPr lang="en-US" altLang="zh-TW" dirty="0" smtClean="0">
                <a:ea typeface="新細明體" panose="02020500000000000000" pitchFamily="18" charset="-120"/>
              </a:rPr>
              <a:t>IMS?</a:t>
            </a:r>
            <a:endParaRPr lang="en-US" altLang="zh-TW" dirty="0">
              <a:ea typeface="新細明體" panose="02020500000000000000" pitchFamily="18" charset="-120"/>
            </a:endParaRPr>
          </a:p>
        </p:txBody>
      </p:sp>
      <p:sp>
        <p:nvSpPr>
          <p:cNvPr id="18435" name="Rectangle 3"/>
          <p:cNvSpPr>
            <a:spLocks noGrp="1" noChangeArrowheads="1"/>
          </p:cNvSpPr>
          <p:nvPr>
            <p:ph type="body" idx="1"/>
          </p:nvPr>
        </p:nvSpPr>
        <p:spPr>
          <a:xfrm>
            <a:off x="1522413" y="2276872"/>
            <a:ext cx="9134391" cy="3742928"/>
          </a:xfrm>
        </p:spPr>
        <p:txBody>
          <a:bodyPr/>
          <a:lstStyle/>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對他們進行回饋有哪些和台灣學生類似的地方？</a:t>
            </a:r>
            <a:endParaRPr lang="en-US" altLang="zh-TW" dirty="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有哪些不一樣的地方？</a:t>
            </a:r>
            <a:endParaRPr lang="en-US" altLang="zh-TW" dirty="0" smtClean="0">
              <a:latin typeface="Calibri" panose="020F0502020204030204" pitchFamily="34" charset="0"/>
              <a:ea typeface="標楷體" panose="03000509000000000000" pitchFamily="65" charset="-120"/>
              <a:cs typeface="Calibri" panose="020F0502020204030204" pitchFamily="34" charset="0"/>
            </a:endParaRPr>
          </a:p>
          <a:p>
            <a:pPr>
              <a:spcBef>
                <a:spcPct val="50000"/>
              </a:spcBef>
            </a:pPr>
            <a:r>
              <a:rPr lang="zh-TW" altLang="en-US" dirty="0" smtClean="0">
                <a:latin typeface="Calibri" panose="020F0502020204030204" pitchFamily="34" charset="0"/>
                <a:ea typeface="標楷體" panose="03000509000000000000" pitchFamily="65" charset="-120"/>
                <a:cs typeface="Calibri" panose="020F0502020204030204" pitchFamily="34" charset="0"/>
              </a:rPr>
              <a:t>在你的工作場域中，存在哪些阻礙（</a:t>
            </a:r>
            <a:r>
              <a:rPr lang="en-US" altLang="zh-TW" dirty="0" smtClean="0">
                <a:latin typeface="Calibri" panose="020F0502020204030204" pitchFamily="34" charset="0"/>
                <a:ea typeface="標楷體" panose="03000509000000000000" pitchFamily="65" charset="-120"/>
                <a:cs typeface="Calibri" panose="020F0502020204030204" pitchFamily="34" charset="0"/>
              </a:rPr>
              <a:t>barriers</a:t>
            </a:r>
            <a:r>
              <a:rPr lang="zh-TW" altLang="en-US" dirty="0" smtClean="0">
                <a:latin typeface="Calibri" panose="020F0502020204030204" pitchFamily="34" charset="0"/>
                <a:ea typeface="標楷體" panose="03000509000000000000" pitchFamily="65" charset="-120"/>
                <a:cs typeface="Calibri" panose="020F0502020204030204" pitchFamily="34" charset="0"/>
              </a:rPr>
              <a:t>）或優勢（</a:t>
            </a:r>
            <a:r>
              <a:rPr lang="en-US" altLang="zh-TW" dirty="0" smtClean="0">
                <a:latin typeface="Calibri" panose="020F0502020204030204" pitchFamily="34" charset="0"/>
                <a:ea typeface="標楷體" panose="03000509000000000000" pitchFamily="65" charset="-120"/>
                <a:cs typeface="Calibri" panose="020F0502020204030204" pitchFamily="34" charset="0"/>
              </a:rPr>
              <a:t>enablers</a:t>
            </a:r>
            <a:r>
              <a:rPr lang="zh-TW" altLang="en-US" dirty="0" smtClean="0">
                <a:latin typeface="Calibri" panose="020F0502020204030204" pitchFamily="34" charset="0"/>
                <a:ea typeface="標楷體" panose="03000509000000000000" pitchFamily="65" charset="-120"/>
                <a:cs typeface="Calibri" panose="020F0502020204030204" pitchFamily="34" charset="0"/>
              </a:rPr>
              <a:t>）</a:t>
            </a:r>
            <a:r>
              <a:rPr lang="en-US" altLang="zh-TW" dirty="0" smtClean="0">
                <a:latin typeface="Calibri" panose="020F0502020204030204" pitchFamily="34" charset="0"/>
                <a:ea typeface="標楷體" panose="03000509000000000000" pitchFamily="65" charset="-120"/>
                <a:cs typeface="Calibri" panose="020F0502020204030204" pitchFamily="34" charset="0"/>
              </a:rPr>
              <a:t>?</a:t>
            </a:r>
            <a:endParaRPr lang="en-US" altLang="zh-TW"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 xmlns:p14="http://schemas.microsoft.com/office/powerpoint/2010/main" val="2190442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a:ea typeface="新細明體" panose="02020500000000000000" pitchFamily="18" charset="-120"/>
              </a:rPr>
              <a:t>How IMGs May Be Different…</a:t>
            </a:r>
          </a:p>
        </p:txBody>
      </p:sp>
      <p:sp>
        <p:nvSpPr>
          <p:cNvPr id="12291" name="Rectangle 3"/>
          <p:cNvSpPr>
            <a:spLocks noGrp="1" noChangeArrowheads="1"/>
          </p:cNvSpPr>
          <p:nvPr>
            <p:ph type="body" idx="1"/>
          </p:nvPr>
        </p:nvSpPr>
        <p:spPr>
          <a:xfrm>
            <a:off x="1522413" y="2132856"/>
            <a:ext cx="9134391" cy="4104456"/>
          </a:xfrm>
        </p:spPr>
        <p:txBody>
          <a:bodyPr>
            <a:normAutofit lnSpcReduction="10000"/>
          </a:bodyPr>
          <a:lstStyle/>
          <a:p>
            <a:pPr>
              <a:spcBef>
                <a:spcPct val="30000"/>
              </a:spcBef>
            </a:pPr>
            <a:r>
              <a:rPr lang="zh-TW" altLang="en-US" dirty="0" smtClean="0">
                <a:latin typeface="Calibri" panose="020F0502020204030204" pitchFamily="34" charset="0"/>
                <a:ea typeface="標楷體" panose="03000509000000000000" pitchFamily="65" charset="-120"/>
              </a:rPr>
              <a:t>巨大的</a:t>
            </a:r>
            <a:r>
              <a:rPr lang="zh-TW" altLang="en-US" dirty="0" smtClean="0">
                <a:solidFill>
                  <a:schemeClr val="accent6">
                    <a:lumMod val="60000"/>
                    <a:lumOff val="40000"/>
                  </a:schemeClr>
                </a:solidFill>
                <a:latin typeface="Calibri" panose="020F0502020204030204" pitchFamily="34" charset="0"/>
                <a:ea typeface="標楷體" panose="03000509000000000000" pitchFamily="65" charset="-120"/>
              </a:rPr>
              <a:t>文化差異 </a:t>
            </a:r>
            <a:r>
              <a:rPr lang="en-US" altLang="zh-TW" dirty="0" smtClean="0">
                <a:latin typeface="Calibri" panose="020F0502020204030204" pitchFamily="34" charset="0"/>
                <a:ea typeface="標楷體" panose="03000509000000000000" pitchFamily="65" charset="-120"/>
              </a:rPr>
              <a:t>Tremendous </a:t>
            </a:r>
            <a:r>
              <a:rPr lang="en-US" altLang="zh-TW" dirty="0">
                <a:latin typeface="Calibri" panose="020F0502020204030204" pitchFamily="34" charset="0"/>
                <a:ea typeface="標楷體" panose="03000509000000000000" pitchFamily="65" charset="-120"/>
              </a:rPr>
              <a:t>cultural diversity</a:t>
            </a:r>
          </a:p>
          <a:p>
            <a:pPr>
              <a:spcBef>
                <a:spcPct val="30000"/>
              </a:spcBef>
            </a:pPr>
            <a:r>
              <a:rPr lang="zh-TW" altLang="en-US" dirty="0" smtClean="0">
                <a:latin typeface="Calibri" panose="020F0502020204030204" pitchFamily="34" charset="0"/>
                <a:ea typeface="標楷體" panose="03000509000000000000" pitchFamily="65" charset="-120"/>
              </a:rPr>
              <a:t>老師的小批評可能被學生解讀為犯了</a:t>
            </a:r>
            <a:r>
              <a:rPr lang="zh-TW" altLang="en-US" dirty="0" smtClean="0">
                <a:solidFill>
                  <a:schemeClr val="accent6">
                    <a:lumMod val="60000"/>
                    <a:lumOff val="40000"/>
                  </a:schemeClr>
                </a:solidFill>
                <a:latin typeface="Calibri" panose="020F0502020204030204" pitchFamily="34" charset="0"/>
                <a:ea typeface="標楷體" panose="03000509000000000000" pitchFamily="65" charset="-120"/>
              </a:rPr>
              <a:t>嚴重錯誤 </a:t>
            </a:r>
            <a:r>
              <a:rPr lang="en-US" altLang="zh-TW" dirty="0" smtClean="0">
                <a:latin typeface="Calibri" panose="020F0502020204030204" pitchFamily="34" charset="0"/>
                <a:ea typeface="標楷體" panose="03000509000000000000" pitchFamily="65" charset="-120"/>
              </a:rPr>
              <a:t>Critique </a:t>
            </a:r>
            <a:r>
              <a:rPr lang="en-US" altLang="zh-TW" dirty="0">
                <a:latin typeface="Calibri" panose="020F0502020204030204" pitchFamily="34" charset="0"/>
                <a:ea typeface="標楷體" panose="03000509000000000000" pitchFamily="65" charset="-120"/>
              </a:rPr>
              <a:t>may be viewed as serious error</a:t>
            </a:r>
          </a:p>
          <a:p>
            <a:pPr>
              <a:spcBef>
                <a:spcPct val="30000"/>
              </a:spcBef>
            </a:pPr>
            <a:r>
              <a:rPr lang="zh-TW" altLang="en-US" dirty="0" smtClean="0">
                <a:latin typeface="Calibri" panose="020F0502020204030204" pitchFamily="34" charset="0"/>
                <a:ea typeface="標楷體" panose="03000509000000000000" pitchFamily="65" charset="-120"/>
              </a:rPr>
              <a:t>師生</a:t>
            </a:r>
            <a:r>
              <a:rPr lang="zh-TW" altLang="en-US" dirty="0" smtClean="0">
                <a:solidFill>
                  <a:schemeClr val="accent6">
                    <a:lumMod val="60000"/>
                    <a:lumOff val="40000"/>
                  </a:schemeClr>
                </a:solidFill>
                <a:latin typeface="Calibri" panose="020F0502020204030204" pitchFamily="34" charset="0"/>
                <a:ea typeface="標楷體" panose="03000509000000000000" pitchFamily="65" charset="-120"/>
              </a:rPr>
              <a:t>權力關係</a:t>
            </a:r>
            <a:r>
              <a:rPr lang="zh-TW" altLang="en-US" dirty="0" smtClean="0">
                <a:latin typeface="Calibri" panose="020F0502020204030204" pitchFamily="34" charset="0"/>
                <a:ea typeface="標楷體" panose="03000509000000000000" pitchFamily="65" charset="-120"/>
              </a:rPr>
              <a:t>的解讀可能有差異 </a:t>
            </a:r>
            <a:r>
              <a:rPr lang="en-US" altLang="zh-TW" dirty="0" smtClean="0">
                <a:latin typeface="Calibri" panose="020F0502020204030204" pitchFamily="34" charset="0"/>
                <a:ea typeface="標楷體" panose="03000509000000000000" pitchFamily="65" charset="-120"/>
              </a:rPr>
              <a:t>Power </a:t>
            </a:r>
            <a:r>
              <a:rPr lang="en-US" altLang="zh-TW" dirty="0">
                <a:latin typeface="Calibri" panose="020F0502020204030204" pitchFamily="34" charset="0"/>
                <a:ea typeface="標楷體" panose="03000509000000000000" pitchFamily="65" charset="-120"/>
              </a:rPr>
              <a:t>dynamics may be different</a:t>
            </a:r>
          </a:p>
          <a:p>
            <a:pPr>
              <a:spcBef>
                <a:spcPct val="30000"/>
              </a:spcBef>
            </a:pPr>
            <a:r>
              <a:rPr lang="zh-TW" altLang="en-US" dirty="0" smtClean="0">
                <a:latin typeface="Calibri" panose="020F0502020204030204" pitchFamily="34" charset="0"/>
                <a:ea typeface="標楷體" panose="03000509000000000000" pitchFamily="65" charset="-120"/>
              </a:rPr>
              <a:t>不願意暴露弱點 </a:t>
            </a:r>
            <a:r>
              <a:rPr lang="en-US" altLang="zh-TW" dirty="0" smtClean="0">
                <a:latin typeface="Calibri" panose="020F0502020204030204" pitchFamily="34" charset="0"/>
                <a:ea typeface="標楷體" panose="03000509000000000000" pitchFamily="65" charset="-120"/>
              </a:rPr>
              <a:t>Difficulty </a:t>
            </a:r>
            <a:r>
              <a:rPr lang="en-US" altLang="zh-TW" dirty="0">
                <a:latin typeface="Calibri" panose="020F0502020204030204" pitchFamily="34" charset="0"/>
                <a:ea typeface="標楷體" panose="03000509000000000000" pitchFamily="65" charset="-120"/>
              </a:rPr>
              <a:t>in exposing weakness</a:t>
            </a:r>
          </a:p>
          <a:p>
            <a:pPr>
              <a:spcBef>
                <a:spcPct val="30000"/>
              </a:spcBef>
            </a:pPr>
            <a:r>
              <a:rPr lang="zh-TW" altLang="en-US" dirty="0" smtClean="0">
                <a:solidFill>
                  <a:schemeClr val="accent6">
                    <a:lumMod val="60000"/>
                    <a:lumOff val="40000"/>
                  </a:schemeClr>
                </a:solidFill>
                <a:latin typeface="Calibri" panose="020F0502020204030204" pitchFamily="34" charset="0"/>
                <a:ea typeface="標楷體" panose="03000509000000000000" pitchFamily="65" charset="-120"/>
              </a:rPr>
              <a:t>失敗</a:t>
            </a:r>
            <a:r>
              <a:rPr lang="zh-TW" altLang="en-US" dirty="0" smtClean="0">
                <a:latin typeface="Calibri" panose="020F0502020204030204" pitchFamily="34" charset="0"/>
                <a:ea typeface="標楷體" panose="03000509000000000000" pitchFamily="65" charset="-120"/>
              </a:rPr>
              <a:t>的後果 </a:t>
            </a:r>
            <a:r>
              <a:rPr lang="en-US" altLang="zh-TW" dirty="0" smtClean="0">
                <a:latin typeface="Calibri" panose="020F0502020204030204" pitchFamily="34" charset="0"/>
                <a:ea typeface="標楷體" panose="03000509000000000000" pitchFamily="65" charset="-120"/>
              </a:rPr>
              <a:t>Consequences </a:t>
            </a:r>
            <a:r>
              <a:rPr lang="en-US" altLang="zh-TW" dirty="0">
                <a:latin typeface="Calibri" panose="020F0502020204030204" pitchFamily="34" charset="0"/>
                <a:ea typeface="標楷體" panose="03000509000000000000" pitchFamily="65" charset="-120"/>
              </a:rPr>
              <a:t>of failure</a:t>
            </a:r>
          </a:p>
          <a:p>
            <a:pPr>
              <a:spcBef>
                <a:spcPct val="30000"/>
              </a:spcBef>
            </a:pPr>
            <a:r>
              <a:rPr lang="zh-TW" altLang="en-US" dirty="0" smtClean="0">
                <a:latin typeface="Calibri" panose="020F0502020204030204" pitchFamily="34" charset="0"/>
                <a:ea typeface="標楷體" panose="03000509000000000000" pitchFamily="65" charset="-120"/>
              </a:rPr>
              <a:t>年紀較大 </a:t>
            </a:r>
            <a:r>
              <a:rPr lang="en-US" altLang="zh-TW" dirty="0" smtClean="0">
                <a:latin typeface="Calibri" panose="020F0502020204030204" pitchFamily="34" charset="0"/>
                <a:ea typeface="標楷體" panose="03000509000000000000" pitchFamily="65" charset="-120"/>
              </a:rPr>
              <a:t>Older </a:t>
            </a:r>
            <a:r>
              <a:rPr lang="en-US" altLang="zh-TW" dirty="0">
                <a:latin typeface="Calibri" panose="020F0502020204030204" pitchFamily="34" charset="0"/>
                <a:ea typeface="標楷體" panose="03000509000000000000" pitchFamily="65" charset="-120"/>
              </a:rPr>
              <a:t>than other learners</a:t>
            </a:r>
          </a:p>
          <a:p>
            <a:pPr>
              <a:spcBef>
                <a:spcPct val="30000"/>
              </a:spcBef>
            </a:pPr>
            <a:r>
              <a:rPr lang="zh-TW" altLang="en-US" dirty="0" smtClean="0">
                <a:latin typeface="Calibri" panose="020F0502020204030204" pitchFamily="34" charset="0"/>
                <a:ea typeface="標楷體" panose="03000509000000000000" pitchFamily="65" charset="-120"/>
              </a:rPr>
              <a:t>家庭環境與經濟壓力 </a:t>
            </a:r>
            <a:r>
              <a:rPr lang="en-US" altLang="zh-TW" dirty="0" smtClean="0">
                <a:latin typeface="Calibri" panose="020F0502020204030204" pitchFamily="34" charset="0"/>
                <a:ea typeface="標楷體" panose="03000509000000000000" pitchFamily="65" charset="-120"/>
              </a:rPr>
              <a:t>Family </a:t>
            </a:r>
            <a:r>
              <a:rPr lang="en-US" altLang="zh-TW" dirty="0">
                <a:latin typeface="Calibri" panose="020F0502020204030204" pitchFamily="34" charset="0"/>
                <a:ea typeface="標楷體" panose="03000509000000000000" pitchFamily="65" charset="-120"/>
              </a:rPr>
              <a:t>circumstances and financial burdens</a:t>
            </a:r>
          </a:p>
          <a:p>
            <a:pPr>
              <a:spcBef>
                <a:spcPct val="30000"/>
              </a:spcBef>
            </a:pPr>
            <a:r>
              <a:rPr lang="zh-TW" altLang="en-US" dirty="0" smtClean="0">
                <a:latin typeface="Calibri" panose="020F0502020204030204" pitchFamily="34" charset="0"/>
                <a:ea typeface="標楷體" panose="03000509000000000000" pitchFamily="65" charset="-120"/>
              </a:rPr>
              <a:t>對新文化與新環境的</a:t>
            </a:r>
            <a:r>
              <a:rPr lang="zh-TW" altLang="en-US" dirty="0" smtClean="0">
                <a:solidFill>
                  <a:schemeClr val="accent6">
                    <a:lumMod val="60000"/>
                    <a:lumOff val="40000"/>
                  </a:schemeClr>
                </a:solidFill>
                <a:latin typeface="Calibri" panose="020F0502020204030204" pitchFamily="34" charset="0"/>
                <a:ea typeface="標楷體" panose="03000509000000000000" pitchFamily="65" charset="-120"/>
              </a:rPr>
              <a:t>適應調整 </a:t>
            </a:r>
            <a:r>
              <a:rPr lang="en-US" altLang="zh-TW" dirty="0" smtClean="0">
                <a:latin typeface="Calibri" panose="020F0502020204030204" pitchFamily="34" charset="0"/>
                <a:ea typeface="標楷體" panose="03000509000000000000" pitchFamily="65" charset="-120"/>
              </a:rPr>
              <a:t>Adjustment </a:t>
            </a:r>
            <a:r>
              <a:rPr lang="en-US" altLang="zh-TW" dirty="0">
                <a:latin typeface="Calibri" panose="020F0502020204030204" pitchFamily="34" charset="0"/>
                <a:ea typeface="標楷體" panose="03000509000000000000" pitchFamily="65" charset="-120"/>
              </a:rPr>
              <a:t>to new culture and language</a:t>
            </a:r>
          </a:p>
        </p:txBody>
      </p:sp>
    </p:spTree>
    <p:extLst>
      <p:ext uri="{BB962C8B-B14F-4D97-AF65-F5344CB8AC3E}">
        <p14:creationId xmlns="" xmlns:p14="http://schemas.microsoft.com/office/powerpoint/2010/main" val="278889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a:ea typeface="新細明體" panose="02020500000000000000" pitchFamily="18" charset="-120"/>
              </a:rPr>
              <a:t>Commonly Reported Issues</a:t>
            </a:r>
          </a:p>
        </p:txBody>
      </p:sp>
      <p:sp>
        <p:nvSpPr>
          <p:cNvPr id="20483" name="Rectangle 3"/>
          <p:cNvSpPr>
            <a:spLocks noGrp="1" noChangeArrowheads="1"/>
          </p:cNvSpPr>
          <p:nvPr>
            <p:ph type="body" idx="1"/>
          </p:nvPr>
        </p:nvSpPr>
        <p:spPr>
          <a:xfrm>
            <a:off x="1522413" y="2060848"/>
            <a:ext cx="9134391" cy="3958952"/>
          </a:xfrm>
        </p:spPr>
        <p:txBody>
          <a:bodyPr/>
          <a:lstStyle/>
          <a:p>
            <a:pPr>
              <a:spcBef>
                <a:spcPct val="50000"/>
              </a:spcBef>
            </a:pPr>
            <a:r>
              <a:rPr lang="en-US" altLang="zh-TW" dirty="0">
                <a:ea typeface="新細明體" panose="02020500000000000000" pitchFamily="18" charset="-120"/>
              </a:rPr>
              <a:t>Medical knowledge</a:t>
            </a:r>
          </a:p>
          <a:p>
            <a:pPr>
              <a:spcBef>
                <a:spcPct val="50000"/>
              </a:spcBef>
            </a:pPr>
            <a:r>
              <a:rPr lang="en-US" altLang="zh-TW" dirty="0">
                <a:ea typeface="新細明體" panose="02020500000000000000" pitchFamily="18" charset="-120"/>
              </a:rPr>
              <a:t>Clinical skills</a:t>
            </a:r>
          </a:p>
          <a:p>
            <a:pPr>
              <a:spcBef>
                <a:spcPct val="50000"/>
              </a:spcBef>
            </a:pPr>
            <a:r>
              <a:rPr lang="en-US" altLang="zh-TW" dirty="0">
                <a:ea typeface="新細明體" panose="02020500000000000000" pitchFamily="18" charset="-120"/>
              </a:rPr>
              <a:t>Communication skills</a:t>
            </a:r>
          </a:p>
          <a:p>
            <a:pPr>
              <a:spcBef>
                <a:spcPct val="50000"/>
              </a:spcBef>
            </a:pPr>
            <a:r>
              <a:rPr lang="en-US" altLang="zh-TW" dirty="0">
                <a:ea typeface="新細明體" panose="02020500000000000000" pitchFamily="18" charset="-120"/>
              </a:rPr>
              <a:t>Language skills</a:t>
            </a:r>
          </a:p>
          <a:p>
            <a:pPr>
              <a:spcBef>
                <a:spcPct val="50000"/>
              </a:spcBef>
            </a:pPr>
            <a:endParaRPr lang="en-US" altLang="zh-TW" dirty="0">
              <a:ea typeface="新細明體" panose="02020500000000000000" pitchFamily="18" charset="-120"/>
            </a:endParaRPr>
          </a:p>
          <a:p>
            <a:pPr>
              <a:spcBef>
                <a:spcPct val="50000"/>
              </a:spcBef>
            </a:pPr>
            <a:r>
              <a:rPr lang="en-US" altLang="zh-TW" dirty="0">
                <a:ea typeface="新細明體" panose="02020500000000000000" pitchFamily="18" charset="-120"/>
              </a:rPr>
              <a:t>But these are </a:t>
            </a:r>
            <a:r>
              <a:rPr lang="en-US" altLang="zh-TW" sz="4400" dirty="0">
                <a:solidFill>
                  <a:srgbClr val="FFFF00"/>
                </a:solidFill>
                <a:ea typeface="新細明體" panose="02020500000000000000" pitchFamily="18" charset="-120"/>
              </a:rPr>
              <a:t>HIGHLY </a:t>
            </a:r>
            <a:r>
              <a:rPr lang="en-US" altLang="zh-TW" dirty="0">
                <a:ea typeface="新細明體" panose="02020500000000000000" pitchFamily="18" charset="-120"/>
              </a:rPr>
              <a:t>variable between individuals!</a:t>
            </a:r>
          </a:p>
        </p:txBody>
      </p:sp>
    </p:spTree>
    <p:extLst>
      <p:ext uri="{BB962C8B-B14F-4D97-AF65-F5344CB8AC3E}">
        <p14:creationId xmlns="" xmlns:p14="http://schemas.microsoft.com/office/powerpoint/2010/main" val="465685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2413" y="548680"/>
            <a:ext cx="8820901" cy="1020762"/>
          </a:xfrm>
        </p:spPr>
        <p:txBody>
          <a:bodyPr>
            <a:normAutofit fontScale="90000"/>
          </a:bodyPr>
          <a:lstStyle/>
          <a:p>
            <a:r>
              <a:rPr lang="en-US" altLang="zh-TW" dirty="0">
                <a:ea typeface="新細明體" panose="02020500000000000000" pitchFamily="18" charset="-120"/>
              </a:rPr>
              <a:t>Think of Times When You, as a Learner, Have Received Feedback…</a:t>
            </a:r>
          </a:p>
        </p:txBody>
      </p:sp>
      <p:sp>
        <p:nvSpPr>
          <p:cNvPr id="44035" name="Rectangle 3"/>
          <p:cNvSpPr>
            <a:spLocks noGrp="1" noChangeArrowheads="1"/>
          </p:cNvSpPr>
          <p:nvPr>
            <p:ph type="body" idx="1"/>
          </p:nvPr>
        </p:nvSpPr>
        <p:spPr>
          <a:xfrm>
            <a:off x="1522413" y="2204864"/>
            <a:ext cx="9134391" cy="3814936"/>
          </a:xfrm>
        </p:spPr>
        <p:txBody>
          <a:bodyPr/>
          <a:lstStyle/>
          <a:p>
            <a:pPr>
              <a:spcBef>
                <a:spcPct val="50000"/>
              </a:spcBef>
            </a:pPr>
            <a:r>
              <a:rPr lang="en-US" altLang="zh-TW" dirty="0">
                <a:ea typeface="新細明體" panose="02020500000000000000" pitchFamily="18" charset="-120"/>
              </a:rPr>
              <a:t>When it was </a:t>
            </a:r>
            <a:r>
              <a:rPr lang="en-US" altLang="zh-TW" dirty="0">
                <a:solidFill>
                  <a:srgbClr val="FFFF00"/>
                </a:solidFill>
                <a:ea typeface="新細明體" panose="02020500000000000000" pitchFamily="18" charset="-120"/>
              </a:rPr>
              <a:t>helpful</a:t>
            </a:r>
            <a:r>
              <a:rPr lang="en-US" altLang="zh-TW" dirty="0">
                <a:ea typeface="新細明體" panose="02020500000000000000" pitchFamily="18" charset="-120"/>
              </a:rPr>
              <a:t> – what was it that made it so?</a:t>
            </a:r>
          </a:p>
          <a:p>
            <a:pPr>
              <a:spcBef>
                <a:spcPct val="50000"/>
              </a:spcBef>
            </a:pPr>
            <a:r>
              <a:rPr lang="en-US" altLang="zh-TW" dirty="0">
                <a:ea typeface="新細明體" panose="02020500000000000000" pitchFamily="18" charset="-120"/>
              </a:rPr>
              <a:t>When it was </a:t>
            </a:r>
            <a:r>
              <a:rPr lang="en-US" altLang="zh-TW" dirty="0">
                <a:solidFill>
                  <a:schemeClr val="accent6">
                    <a:lumMod val="60000"/>
                    <a:lumOff val="40000"/>
                  </a:schemeClr>
                </a:solidFill>
                <a:ea typeface="新細明體" panose="02020500000000000000" pitchFamily="18" charset="-120"/>
              </a:rPr>
              <a:t>not useful </a:t>
            </a:r>
            <a:r>
              <a:rPr lang="en-US" altLang="zh-TW" dirty="0">
                <a:ea typeface="新細明體" panose="02020500000000000000" pitchFamily="18" charset="-120"/>
              </a:rPr>
              <a:t>– why was that?</a:t>
            </a:r>
          </a:p>
        </p:txBody>
      </p:sp>
    </p:spTree>
    <p:extLst>
      <p:ext uri="{BB962C8B-B14F-4D97-AF65-F5344CB8AC3E}">
        <p14:creationId xmlns="" xmlns:p14="http://schemas.microsoft.com/office/powerpoint/2010/main" val="27975835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VSHAPEID" val="4P3bc6EOsob4fHnjaR9yId"/>
</p:tagLst>
</file>

<file path=ppt/tags/tag11.xml><?xml version="1.0" encoding="utf-8"?>
<p:tagLst xmlns:a="http://schemas.openxmlformats.org/drawingml/2006/main" xmlns:r="http://schemas.openxmlformats.org/officeDocument/2006/relationships" xmlns:p="http://schemas.openxmlformats.org/presentationml/2006/main">
  <p:tag name="DVSHAPEID" val="ylvdbKHFAtHffVbctYryBP"/>
</p:tagLst>
</file>

<file path=ppt/tags/tag12.xml><?xml version="1.0" encoding="utf-8"?>
<p:tagLst xmlns:a="http://schemas.openxmlformats.org/drawingml/2006/main" xmlns:r="http://schemas.openxmlformats.org/officeDocument/2006/relationships" xmlns:p="http://schemas.openxmlformats.org/presentationml/2006/main">
  <p:tag name="DVSHAPEID" val="ZPuBVZftP2YQhHGZUU6NNH"/>
</p:tagLst>
</file>

<file path=ppt/tags/tag13.xml><?xml version="1.0" encoding="utf-8"?>
<p:tagLst xmlns:a="http://schemas.openxmlformats.org/drawingml/2006/main" xmlns:r="http://schemas.openxmlformats.org/officeDocument/2006/relationships" xmlns:p="http://schemas.openxmlformats.org/presentationml/2006/main">
  <p:tag name="DVSECTIONID" val="RBrEwBhtzJjKH56WNXQoj3"/>
</p:tagLst>
</file>

<file path=ppt/tags/tag14.xml><?xml version="1.0" encoding="utf-8"?>
<p:tagLst xmlns:a="http://schemas.openxmlformats.org/drawingml/2006/main" xmlns:r="http://schemas.openxmlformats.org/officeDocument/2006/relationships" xmlns:p="http://schemas.openxmlformats.org/presentationml/2006/main">
  <p:tag name="DVSHAPEID" val="q9zzKeR2R7sbUlxum0xKJQ"/>
</p:tagLst>
</file>

<file path=ppt/tags/tag15.xml><?xml version="1.0" encoding="utf-8"?>
<p:tagLst xmlns:a="http://schemas.openxmlformats.org/drawingml/2006/main" xmlns:r="http://schemas.openxmlformats.org/officeDocument/2006/relationships" xmlns:p="http://schemas.openxmlformats.org/presentationml/2006/main">
  <p:tag name="DVSHAPEID" val="dqHmqDrJStq0lrUeLusJcw"/>
</p:tagLst>
</file>

<file path=ppt/tags/tag16.xml><?xml version="1.0" encoding="utf-8"?>
<p:tagLst xmlns:a="http://schemas.openxmlformats.org/drawingml/2006/main" xmlns:r="http://schemas.openxmlformats.org/officeDocument/2006/relationships" xmlns:p="http://schemas.openxmlformats.org/presentationml/2006/main">
  <p:tag name="DVSECTIONID" val="YjjPkIEbOW8XGZo0wRmfqi"/>
</p:tagLst>
</file>

<file path=ppt/tags/tag17.xml><?xml version="1.0" encoding="utf-8"?>
<p:tagLst xmlns:a="http://schemas.openxmlformats.org/drawingml/2006/main" xmlns:r="http://schemas.openxmlformats.org/officeDocument/2006/relationships" xmlns:p="http://schemas.openxmlformats.org/presentationml/2006/main">
  <p:tag name="DVSHAPEID" val="nEtoOb1hRPf9Krl4BPLNUP"/>
</p:tagLst>
</file>

<file path=ppt/tags/tag18.xml><?xml version="1.0" encoding="utf-8"?>
<p:tagLst xmlns:a="http://schemas.openxmlformats.org/drawingml/2006/main" xmlns:r="http://schemas.openxmlformats.org/officeDocument/2006/relationships" xmlns:p="http://schemas.openxmlformats.org/presentationml/2006/main">
  <p:tag name="DVSHAPEID" val="mPsFVlY04onLUr8YVTimeo"/>
</p:tagLst>
</file>

<file path=ppt/tags/tag2.xml><?xml version="1.0" encoding="utf-8"?>
<p:tagLst xmlns:a="http://schemas.openxmlformats.org/drawingml/2006/main" xmlns:r="http://schemas.openxmlformats.org/officeDocument/2006/relationships" xmlns:p="http://schemas.openxmlformats.org/presentationml/2006/main">
  <p:tag name="DVSECTIONID" val="fInPwXufhdkO928F3X35L4"/>
</p:tagLst>
</file>

<file path=ppt/tags/tag3.xml><?xml version="1.0" encoding="utf-8"?>
<p:tagLst xmlns:a="http://schemas.openxmlformats.org/drawingml/2006/main" xmlns:r="http://schemas.openxmlformats.org/officeDocument/2006/relationships" xmlns:p="http://schemas.openxmlformats.org/presentationml/2006/main">
  <p:tag name="DVSHAPEID" val="4IBs7D4PsNBE8U32TqIcGy"/>
</p:tagLst>
</file>

<file path=ppt/tags/tag4.xml><?xml version="1.0" encoding="utf-8"?>
<p:tagLst xmlns:a="http://schemas.openxmlformats.org/drawingml/2006/main" xmlns:r="http://schemas.openxmlformats.org/officeDocument/2006/relationships" xmlns:p="http://schemas.openxmlformats.org/presentationml/2006/main">
  <p:tag name="DVSHAPEID" val="35QIi5km86fpTyyYBgOx6X"/>
</p:tagLst>
</file>

<file path=ppt/tags/tag5.xml><?xml version="1.0" encoding="utf-8"?>
<p:tagLst xmlns:a="http://schemas.openxmlformats.org/drawingml/2006/main" xmlns:r="http://schemas.openxmlformats.org/officeDocument/2006/relationships" xmlns:p="http://schemas.openxmlformats.org/presentationml/2006/main">
  <p:tag name="DVSECTIONID" val="iqnzRlux8b9h4qgGfILfi8"/>
</p:tagLst>
</file>

<file path=ppt/tags/tag6.xml><?xml version="1.0" encoding="utf-8"?>
<p:tagLst xmlns:a="http://schemas.openxmlformats.org/drawingml/2006/main" xmlns:r="http://schemas.openxmlformats.org/officeDocument/2006/relationships" xmlns:p="http://schemas.openxmlformats.org/presentationml/2006/main">
  <p:tag name="DVSHAPEID" val="llIROvR4PGyHFnO0QGNbAz"/>
</p:tagLst>
</file>

<file path=ppt/tags/tag7.xml><?xml version="1.0" encoding="utf-8"?>
<p:tagLst xmlns:a="http://schemas.openxmlformats.org/drawingml/2006/main" xmlns:r="http://schemas.openxmlformats.org/officeDocument/2006/relationships" xmlns:p="http://schemas.openxmlformats.org/presentationml/2006/main">
  <p:tag name="DVSHAPEID" val="PhUksQZTdfLlCzC9BIOxlE"/>
</p:tagLst>
</file>

<file path=ppt/tags/tag8.xml><?xml version="1.0" encoding="utf-8"?>
<p:tagLst xmlns:a="http://schemas.openxmlformats.org/drawingml/2006/main" xmlns:r="http://schemas.openxmlformats.org/officeDocument/2006/relationships" xmlns:p="http://schemas.openxmlformats.org/presentationml/2006/main">
  <p:tag name="DVSHAPEID" val="na19yzyeE4hMwqXu305Wsj"/>
</p:tagLst>
</file>

<file path=ppt/tags/tag9.xml><?xml version="1.0" encoding="utf-8"?>
<p:tagLst xmlns:a="http://schemas.openxmlformats.org/drawingml/2006/main" xmlns:r="http://schemas.openxmlformats.org/officeDocument/2006/relationships" xmlns:p="http://schemas.openxmlformats.org/presentationml/2006/main">
  <p:tag name="DVSHAPEID" val="VjLfoG45m3eaUJiiiplZBG"/>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數位藍色隧道簡報 (寬螢幕)</Template>
  <TotalTime>0</TotalTime>
  <Words>3124</Words>
  <Application>Microsoft Office PowerPoint</Application>
  <PresentationFormat>自訂</PresentationFormat>
  <Paragraphs>211</Paragraphs>
  <Slides>24</Slides>
  <Notes>19</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Digital Blue Tunnel 16x9</vt:lpstr>
      <vt:lpstr> II. Delivering effective feedback </vt:lpstr>
      <vt:lpstr>回饋</vt:lpstr>
      <vt:lpstr>Feedback vs. Evaluation</vt:lpstr>
      <vt:lpstr>Everyone Seeks Feedback…</vt:lpstr>
      <vt:lpstr>Are International Medical Students  Different?</vt:lpstr>
      <vt:lpstr>What Have Been Your Experiences Delivering Feedback to IMS?</vt:lpstr>
      <vt:lpstr>How IMGs May Be Different…</vt:lpstr>
      <vt:lpstr>Commonly Reported Issues</vt:lpstr>
      <vt:lpstr>Think of Times When You, as a Learner, Have Received Feedback…</vt:lpstr>
      <vt:lpstr>Steps in Delivering Feedback</vt:lpstr>
      <vt:lpstr>Steps in Delivering Feedback</vt:lpstr>
      <vt:lpstr>Steps in Delivering Feedback</vt:lpstr>
      <vt:lpstr>Steps in Delivering Feedback</vt:lpstr>
      <vt:lpstr>Steps in Delivering Feedback</vt:lpstr>
      <vt:lpstr>Steps in Delivering Feedback</vt:lpstr>
      <vt:lpstr>Steps in Delivering Feedback</vt:lpstr>
      <vt:lpstr>投影片 17</vt:lpstr>
      <vt:lpstr>投影片 18</vt:lpstr>
      <vt:lpstr>Steps in Delivering Feedback</vt:lpstr>
      <vt:lpstr>擬定改善計畫＆輔導追蹤的影響</vt:lpstr>
      <vt:lpstr>回饋方式</vt:lpstr>
      <vt:lpstr>In Summary…</vt:lpstr>
      <vt:lpstr>Observing Learners.. What Are Your Opportunities and Strategies?</vt:lpstr>
      <vt:lpstr>Practice Makes Perfect!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2015-06-26T16:00:44Z</dcterms:created>
  <dcterms:modified xsi:type="dcterms:W3CDTF">2015-08-12T03:43:10Z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